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5" r:id="rId4"/>
    <p:sldId id="269" r:id="rId5"/>
    <p:sldId id="262" r:id="rId6"/>
    <p:sldId id="267" r:id="rId7"/>
    <p:sldId id="259" r:id="rId8"/>
    <p:sldId id="260" r:id="rId9"/>
  </p:sldIdLst>
  <p:sldSz cx="12192000" cy="1674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9" d="100"/>
          <a:sy n="29" d="100"/>
        </p:scale>
        <p:origin x="227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39657"/>
            <a:ext cx="10363200" cy="5828065"/>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792475"/>
            <a:ext cx="9144000" cy="40416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94E765-34BB-40E6-87C1-0E34A3D8BCF0}" type="datetimeFigureOut">
              <a:rPr lang="en-IN" smtClean="0"/>
              <a:t>27-09-2022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256371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4E765-34BB-40E6-87C1-0E34A3D8BCF0}" type="datetimeFigureOut">
              <a:rPr lang="en-IN" smtClean="0"/>
              <a:t>27-09-2022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322222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91260"/>
            <a:ext cx="2628900" cy="141865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91260"/>
            <a:ext cx="7734300" cy="141865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4E765-34BB-40E6-87C1-0E34A3D8BCF0}" type="datetimeFigureOut">
              <a:rPr lang="en-IN" smtClean="0"/>
              <a:t>27-09-2022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395279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94E765-34BB-40E6-87C1-0E34A3D8BCF0}" type="datetimeFigureOut">
              <a:rPr lang="en-IN" smtClean="0"/>
              <a:t>27-09-2022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358209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173427"/>
            <a:ext cx="10515600" cy="6963452"/>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1202756"/>
            <a:ext cx="10515600" cy="3661915"/>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4E765-34BB-40E6-87C1-0E34A3D8BCF0}" type="datetimeFigureOut">
              <a:rPr lang="en-IN" smtClean="0"/>
              <a:t>27-09-2022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8731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4456300"/>
            <a:ext cx="5181600" cy="10621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4456300"/>
            <a:ext cx="5181600" cy="10621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94E765-34BB-40E6-87C1-0E34A3D8BCF0}" type="datetimeFigureOut">
              <a:rPr lang="en-IN" smtClean="0"/>
              <a:t>27-09-2022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137493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1263"/>
            <a:ext cx="10515600" cy="32356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4103672"/>
            <a:ext cx="5157787" cy="201114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6114819"/>
            <a:ext cx="5157787" cy="8993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4103672"/>
            <a:ext cx="5183188" cy="201114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6114819"/>
            <a:ext cx="5183188" cy="89939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94E765-34BB-40E6-87C1-0E34A3D8BCF0}" type="datetimeFigureOut">
              <a:rPr lang="en-IN" smtClean="0"/>
              <a:t>27-09-2022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240569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94E765-34BB-40E6-87C1-0E34A3D8BCF0}" type="datetimeFigureOut">
              <a:rPr lang="en-IN" smtClean="0"/>
              <a:t>27-09-2022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41281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4E765-34BB-40E6-87C1-0E34A3D8BCF0}" type="datetimeFigureOut">
              <a:rPr lang="en-IN" smtClean="0"/>
              <a:t>27-09-2022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337064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6012"/>
            <a:ext cx="3932237" cy="3906044"/>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410281"/>
            <a:ext cx="6172200" cy="11896384"/>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5022056"/>
            <a:ext cx="3932237" cy="9303981"/>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F94E765-34BB-40E6-87C1-0E34A3D8BCF0}" type="datetimeFigureOut">
              <a:rPr lang="en-IN" smtClean="0"/>
              <a:t>27-09-2022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58074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6012"/>
            <a:ext cx="3932237" cy="3906044"/>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410281"/>
            <a:ext cx="6172200" cy="11896384"/>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5022056"/>
            <a:ext cx="3932237" cy="9303981"/>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EF94E765-34BB-40E6-87C1-0E34A3D8BCF0}" type="datetimeFigureOut">
              <a:rPr lang="en-IN" smtClean="0"/>
              <a:t>27-09-2022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C1B4153-E087-4FF3-8E8C-828577F1217A}" type="slidenum">
              <a:rPr lang="en-IN" smtClean="0"/>
              <a:t>‹#›</a:t>
            </a:fld>
            <a:endParaRPr lang="en-IN"/>
          </a:p>
        </p:txBody>
      </p:sp>
    </p:spTree>
    <p:extLst>
      <p:ext uri="{BB962C8B-B14F-4D97-AF65-F5344CB8AC3E}">
        <p14:creationId xmlns:p14="http://schemas.microsoft.com/office/powerpoint/2010/main" val="284631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91263"/>
            <a:ext cx="10515600" cy="32356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4456300"/>
            <a:ext cx="10515600" cy="106214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15515678"/>
            <a:ext cx="2743200" cy="891260"/>
          </a:xfrm>
          <a:prstGeom prst="rect">
            <a:avLst/>
          </a:prstGeom>
        </p:spPr>
        <p:txBody>
          <a:bodyPr vert="horz" lIns="91440" tIns="45720" rIns="91440" bIns="45720" rtlCol="0" anchor="ctr"/>
          <a:lstStyle>
            <a:lvl1pPr algn="l">
              <a:defRPr sz="1600">
                <a:solidFill>
                  <a:schemeClr val="tx1">
                    <a:tint val="75000"/>
                  </a:schemeClr>
                </a:solidFill>
              </a:defRPr>
            </a:lvl1pPr>
          </a:lstStyle>
          <a:p>
            <a:fld id="{EF94E765-34BB-40E6-87C1-0E34A3D8BCF0}" type="datetimeFigureOut">
              <a:rPr lang="en-IN" smtClean="0"/>
              <a:t>27-09-2022</a:t>
            </a:fld>
            <a:endParaRPr lang="en-IN"/>
          </a:p>
        </p:txBody>
      </p:sp>
      <p:sp>
        <p:nvSpPr>
          <p:cNvPr id="5" name="Footer Placeholder 4"/>
          <p:cNvSpPr>
            <a:spLocks noGrp="1"/>
          </p:cNvSpPr>
          <p:nvPr>
            <p:ph type="ftr" sz="quarter" idx="3"/>
          </p:nvPr>
        </p:nvSpPr>
        <p:spPr>
          <a:xfrm>
            <a:off x="4038600" y="15515678"/>
            <a:ext cx="4114800" cy="89126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15515678"/>
            <a:ext cx="2743200" cy="891260"/>
          </a:xfrm>
          <a:prstGeom prst="rect">
            <a:avLst/>
          </a:prstGeom>
        </p:spPr>
        <p:txBody>
          <a:bodyPr vert="horz" lIns="91440" tIns="45720" rIns="91440" bIns="45720" rtlCol="0" anchor="ctr"/>
          <a:lstStyle>
            <a:lvl1pPr algn="r">
              <a:defRPr sz="1600">
                <a:solidFill>
                  <a:schemeClr val="tx1">
                    <a:tint val="75000"/>
                  </a:schemeClr>
                </a:solidFill>
              </a:defRPr>
            </a:lvl1pPr>
          </a:lstStyle>
          <a:p>
            <a:fld id="{4C1B4153-E087-4FF3-8E8C-828577F1217A}" type="slidenum">
              <a:rPr lang="en-IN" smtClean="0"/>
              <a:t>‹#›</a:t>
            </a:fld>
            <a:endParaRPr lang="en-IN"/>
          </a:p>
        </p:txBody>
      </p:sp>
    </p:spTree>
    <p:extLst>
      <p:ext uri="{BB962C8B-B14F-4D97-AF65-F5344CB8AC3E}">
        <p14:creationId xmlns:p14="http://schemas.microsoft.com/office/powerpoint/2010/main" val="3214298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webp"/><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4.png"/><Relationship Id="rId7" Type="http://schemas.openxmlformats.org/officeDocument/2006/relationships/image" Target="../media/image23.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image" Target="../media/image25.web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7DE770A-707E-53A1-9CE5-BDECB568910B}"/>
              </a:ext>
            </a:extLst>
          </p:cNvPr>
          <p:cNvGrpSpPr/>
          <p:nvPr/>
        </p:nvGrpSpPr>
        <p:grpSpPr>
          <a:xfrm>
            <a:off x="703702" y="826183"/>
            <a:ext cx="11210772" cy="2600161"/>
            <a:chOff x="703702" y="826183"/>
            <a:chExt cx="11210772" cy="2600161"/>
          </a:xfrm>
        </p:grpSpPr>
        <p:pic>
          <p:nvPicPr>
            <p:cNvPr id="4" name="Picture 3">
              <a:extLst>
                <a:ext uri="{FF2B5EF4-FFF2-40B4-BE49-F238E27FC236}">
                  <a16:creationId xmlns:a16="http://schemas.microsoft.com/office/drawing/2014/main" xmlns="" id="{FF4F4C8D-8B13-988A-D3B9-B0B50BAA6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02" y="1202050"/>
              <a:ext cx="2549861" cy="2224294"/>
            </a:xfrm>
            <a:prstGeom prst="rect">
              <a:avLst/>
            </a:prstGeom>
          </p:spPr>
        </p:pic>
        <p:pic>
          <p:nvPicPr>
            <p:cNvPr id="5" name="Picture 4" descr="logo">
              <a:extLst>
                <a:ext uri="{FF2B5EF4-FFF2-40B4-BE49-F238E27FC236}">
                  <a16:creationId xmlns:a16="http://schemas.microsoft.com/office/drawing/2014/main" xmlns="" id="{2BD269AE-1FD3-C802-195E-EFFC22D715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1032" y="826183"/>
              <a:ext cx="5693442" cy="1302421"/>
            </a:xfrm>
            <a:prstGeom prst="rect">
              <a:avLst/>
            </a:prstGeom>
            <a:noFill/>
            <a:ln>
              <a:noFill/>
            </a:ln>
          </p:spPr>
        </p:pic>
        <p:sp>
          <p:nvSpPr>
            <p:cNvPr id="7" name="Rectangle 6">
              <a:extLst>
                <a:ext uri="{FF2B5EF4-FFF2-40B4-BE49-F238E27FC236}">
                  <a16:creationId xmlns:a16="http://schemas.microsoft.com/office/drawing/2014/main" xmlns="" id="{A0ABD402-F495-BE91-7F71-861D07C2C42E}"/>
                </a:ext>
              </a:extLst>
            </p:cNvPr>
            <p:cNvSpPr/>
            <p:nvPr/>
          </p:nvSpPr>
          <p:spPr>
            <a:xfrm>
              <a:off x="3098027" y="2257521"/>
              <a:ext cx="8660911" cy="876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4000" b="1" dirty="0">
                  <a:latin typeface="Bahnschrift Light Condensed" panose="020B0502040204020203" pitchFamily="34" charset="0"/>
                </a:rPr>
                <a:t>3</a:t>
              </a:r>
              <a:r>
                <a:rPr lang="en-IN" sz="4000" b="1" baseline="30000" dirty="0">
                  <a:latin typeface="Bahnschrift Light Condensed" panose="020B0502040204020203" pitchFamily="34" charset="0"/>
                </a:rPr>
                <a:t>rd</a:t>
              </a:r>
              <a:r>
                <a:rPr lang="en-IN" sz="4000" b="1" dirty="0">
                  <a:latin typeface="Bahnschrift Light Condensed" panose="020B0502040204020203" pitchFamily="34" charset="0"/>
                </a:rPr>
                <a:t> Annual Conference of Cardio-Diabetic Society </a:t>
              </a:r>
            </a:p>
          </p:txBody>
        </p:sp>
      </p:grpSp>
      <p:sp>
        <p:nvSpPr>
          <p:cNvPr id="8" name="Rectangle 7">
            <a:extLst>
              <a:ext uri="{FF2B5EF4-FFF2-40B4-BE49-F238E27FC236}">
                <a16:creationId xmlns:a16="http://schemas.microsoft.com/office/drawing/2014/main" xmlns="" id="{0CFBD8CB-0460-32BC-2D53-D63FC541C728}"/>
              </a:ext>
            </a:extLst>
          </p:cNvPr>
          <p:cNvSpPr/>
          <p:nvPr/>
        </p:nvSpPr>
        <p:spPr>
          <a:xfrm>
            <a:off x="1353851" y="5273921"/>
            <a:ext cx="10098157" cy="1077507"/>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b="1" dirty="0">
                <a:latin typeface="Lucida Calligraphy" panose="03010101010101010101" pitchFamily="66" charset="0"/>
              </a:rPr>
              <a:t>An International Conference on Cardio-diabetes </a:t>
            </a:r>
          </a:p>
          <a:p>
            <a:pPr algn="ctr"/>
            <a:r>
              <a:rPr lang="en-IN" sz="2800" b="1" dirty="0">
                <a:latin typeface="Lucida Calligraphy" panose="03010101010101010101" pitchFamily="66" charset="0"/>
              </a:rPr>
              <a:t>&amp; Metabolic Disorders</a:t>
            </a:r>
          </a:p>
        </p:txBody>
      </p:sp>
      <p:sp>
        <p:nvSpPr>
          <p:cNvPr id="10" name="Rectangle: Rounded Corners 9">
            <a:extLst>
              <a:ext uri="{FF2B5EF4-FFF2-40B4-BE49-F238E27FC236}">
                <a16:creationId xmlns:a16="http://schemas.microsoft.com/office/drawing/2014/main" xmlns="" id="{F5C32DCA-529C-F9D8-7FFA-4C67095ADE32}"/>
              </a:ext>
            </a:extLst>
          </p:cNvPr>
          <p:cNvSpPr/>
          <p:nvPr/>
        </p:nvSpPr>
        <p:spPr>
          <a:xfrm>
            <a:off x="1353851" y="3555261"/>
            <a:ext cx="10098157" cy="141023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dirty="0">
                <a:latin typeface="Bahnschrift SemiBold" panose="020B0502040204020203" pitchFamily="34" charset="0"/>
              </a:rPr>
              <a:t>All India Institute of Medical Sciences, Gorakhpur</a:t>
            </a:r>
          </a:p>
          <a:p>
            <a:pPr algn="ctr"/>
            <a:r>
              <a:rPr lang="en-IN" sz="2800" dirty="0">
                <a:latin typeface="Bahnschrift SemiBold" panose="020B0502040204020203" pitchFamily="34" charset="0"/>
              </a:rPr>
              <a:t>Under the banner of </a:t>
            </a:r>
          </a:p>
          <a:p>
            <a:pPr algn="ctr"/>
            <a:r>
              <a:rPr lang="en-IN" sz="2800" dirty="0">
                <a:latin typeface="Bahnschrift SemiBold" panose="020B0502040204020203" pitchFamily="34" charset="0"/>
              </a:rPr>
              <a:t>the Cardio-Diabetic Society</a:t>
            </a:r>
          </a:p>
        </p:txBody>
      </p:sp>
      <p:sp>
        <p:nvSpPr>
          <p:cNvPr id="11" name="Rectangle 10">
            <a:extLst>
              <a:ext uri="{FF2B5EF4-FFF2-40B4-BE49-F238E27FC236}">
                <a16:creationId xmlns:a16="http://schemas.microsoft.com/office/drawing/2014/main" xmlns="" id="{11966C0A-955C-5BFD-235C-6FE0050C20A7}"/>
              </a:ext>
            </a:extLst>
          </p:cNvPr>
          <p:cNvSpPr/>
          <p:nvPr/>
        </p:nvSpPr>
        <p:spPr>
          <a:xfrm>
            <a:off x="1046921" y="9281235"/>
            <a:ext cx="10098156" cy="876300"/>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2800" dirty="0">
                <a:latin typeface="Bahnschrift Light Condensed" panose="020B0502040204020203" pitchFamily="34" charset="0"/>
              </a:rPr>
              <a:t>19</a:t>
            </a:r>
            <a:r>
              <a:rPr lang="en-IN" sz="2800" baseline="30000" dirty="0">
                <a:latin typeface="Bahnschrift Light Condensed" panose="020B0502040204020203" pitchFamily="34" charset="0"/>
              </a:rPr>
              <a:t>th</a:t>
            </a:r>
            <a:r>
              <a:rPr lang="en-IN" sz="2800" dirty="0">
                <a:latin typeface="Bahnschrift Light Condensed" panose="020B0502040204020203" pitchFamily="34" charset="0"/>
              </a:rPr>
              <a:t> -20</a:t>
            </a:r>
            <a:r>
              <a:rPr lang="en-IN" sz="2800" baseline="30000" dirty="0">
                <a:latin typeface="Bahnschrift Light Condensed" panose="020B0502040204020203" pitchFamily="34" charset="0"/>
              </a:rPr>
              <a:t>th</a:t>
            </a:r>
            <a:r>
              <a:rPr lang="en-IN" sz="2800" dirty="0">
                <a:latin typeface="Bahnschrift Light Condensed" panose="020B0502040204020203" pitchFamily="34" charset="0"/>
              </a:rPr>
              <a:t> November 2022 |  Venue: Auditorium at AIIMS, Gorakhpur</a:t>
            </a:r>
          </a:p>
        </p:txBody>
      </p:sp>
      <p:pic>
        <p:nvPicPr>
          <p:cNvPr id="3" name="Picture 2">
            <a:extLst>
              <a:ext uri="{FF2B5EF4-FFF2-40B4-BE49-F238E27FC236}">
                <a16:creationId xmlns:a16="http://schemas.microsoft.com/office/drawing/2014/main" xmlns="" id="{CA06E971-68B4-2D87-2FE3-737A89BA50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3852" y="6542311"/>
            <a:ext cx="2484296" cy="1841692"/>
          </a:xfrm>
          <a:prstGeom prst="rect">
            <a:avLst/>
          </a:prstGeom>
        </p:spPr>
      </p:pic>
      <p:sp>
        <p:nvSpPr>
          <p:cNvPr id="9" name="Rectangle 8">
            <a:extLst>
              <a:ext uri="{FF2B5EF4-FFF2-40B4-BE49-F238E27FC236}">
                <a16:creationId xmlns:a16="http://schemas.microsoft.com/office/drawing/2014/main" xmlns="" id="{2D7AB798-67EE-64D7-154B-F62F0089A166}"/>
              </a:ext>
            </a:extLst>
          </p:cNvPr>
          <p:cNvSpPr/>
          <p:nvPr/>
        </p:nvSpPr>
        <p:spPr>
          <a:xfrm>
            <a:off x="3720547" y="8535801"/>
            <a:ext cx="4750904" cy="74543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3600" dirty="0">
                <a:latin typeface="Cookie" panose="02000000000000000000" pitchFamily="2" charset="0"/>
              </a:rPr>
              <a:t>“From care to cure”</a:t>
            </a:r>
          </a:p>
        </p:txBody>
      </p:sp>
      <p:pic>
        <p:nvPicPr>
          <p:cNvPr id="17" name="Picture 16">
            <a:extLst>
              <a:ext uri="{FF2B5EF4-FFF2-40B4-BE49-F238E27FC236}">
                <a16:creationId xmlns:a16="http://schemas.microsoft.com/office/drawing/2014/main" xmlns="" id="{3F58B52F-5723-D2A2-A5D7-5E9169E24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pic>
        <p:nvPicPr>
          <p:cNvPr id="19" name="Picture 18">
            <a:extLst>
              <a:ext uri="{FF2B5EF4-FFF2-40B4-BE49-F238E27FC236}">
                <a16:creationId xmlns:a16="http://schemas.microsoft.com/office/drawing/2014/main" xmlns="" id="{793318D4-C54B-EAEF-FCAB-7B10C6D17C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pic>
        <p:nvPicPr>
          <p:cNvPr id="21" name="Picture 20">
            <a:extLst>
              <a:ext uri="{FF2B5EF4-FFF2-40B4-BE49-F238E27FC236}">
                <a16:creationId xmlns:a16="http://schemas.microsoft.com/office/drawing/2014/main" xmlns="" id="{675C9442-FBD8-3502-E9C5-1CCAD6C9FE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274" y="10534707"/>
            <a:ext cx="10069803" cy="4652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a:extLst>
              <a:ext uri="{FF2B5EF4-FFF2-40B4-BE49-F238E27FC236}">
                <a16:creationId xmlns:a16="http://schemas.microsoft.com/office/drawing/2014/main" xmlns="" id="{E7B8E2CC-7857-12B4-DF1C-B45FDDD37501}"/>
              </a:ext>
            </a:extLst>
          </p:cNvPr>
          <p:cNvSpPr/>
          <p:nvPr/>
        </p:nvSpPr>
        <p:spPr>
          <a:xfrm>
            <a:off x="7082363" y="15847279"/>
            <a:ext cx="5109637" cy="8029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2800" dirty="0">
                <a:solidFill>
                  <a:schemeClr val="bg1"/>
                </a:solidFill>
              </a:rPr>
              <a:t>Register Now : www.accds.com</a:t>
            </a:r>
          </a:p>
        </p:txBody>
      </p:sp>
    </p:spTree>
    <p:extLst>
      <p:ext uri="{BB962C8B-B14F-4D97-AF65-F5344CB8AC3E}">
        <p14:creationId xmlns:p14="http://schemas.microsoft.com/office/powerpoint/2010/main" val="41427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xmlns="" id="{347AE1E1-01AC-4FD4-D220-C953977942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74456" rIns="91440" bIns="177744" numCol="1" anchor="ctr" anchorCtr="0" compatLnSpc="1">
            <a:prstTxWarp prst="textNoShape">
              <a:avLst/>
            </a:prstTxWarp>
            <a:spAutoFit/>
          </a:bodyPr>
          <a:lstStyle/>
          <a:p>
            <a:endParaRPr lang="en-IN"/>
          </a:p>
        </p:txBody>
      </p:sp>
      <p:sp>
        <p:nvSpPr>
          <p:cNvPr id="5" name="Rectangle 5">
            <a:extLst>
              <a:ext uri="{FF2B5EF4-FFF2-40B4-BE49-F238E27FC236}">
                <a16:creationId xmlns:a16="http://schemas.microsoft.com/office/drawing/2014/main" xmlns="" id="{D8D66069-79C2-D0F4-10CD-110555F2EDB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29A6A352-4FFE-79DB-6057-E090B6600DDF}"/>
              </a:ext>
            </a:extLst>
          </p:cNvPr>
          <p:cNvSpPr txBox="1"/>
          <p:nvPr/>
        </p:nvSpPr>
        <p:spPr>
          <a:xfrm>
            <a:off x="971015" y="1108673"/>
            <a:ext cx="10469217" cy="5078313"/>
          </a:xfrm>
          <a:prstGeom prst="rect">
            <a:avLst/>
          </a:prstGeom>
          <a:noFill/>
        </p:spPr>
        <p:txBody>
          <a:bodyPr wrap="square">
            <a:spAutoFit/>
          </a:bodyPr>
          <a:lstStyle/>
          <a:p>
            <a:pPr algn="ctr"/>
            <a:r>
              <a:rPr lang="en-US" sz="2400" b="1" dirty="0">
                <a:latin typeface="Franklin Gothic Medium" panose="020B0603020102020204" pitchFamily="34" charset="0"/>
                <a:ea typeface="DengXian Light" panose="02010600030101010101" pitchFamily="2" charset="-122"/>
                <a:cs typeface="Times New Roman" panose="02020603050405020304" pitchFamily="18" charset="0"/>
              </a:rPr>
              <a:t>Message from </a:t>
            </a:r>
            <a:r>
              <a:rPr lang="en-US" sz="2400" b="1" dirty="0" err="1">
                <a:latin typeface="Franklin Gothic Medium" panose="020B0603020102020204" pitchFamily="34" charset="0"/>
                <a:ea typeface="DengXian Light" panose="02010600030101010101" pitchFamily="2" charset="-122"/>
                <a:cs typeface="Times New Roman" panose="02020603050405020304" pitchFamily="18" charset="0"/>
              </a:rPr>
              <a:t>Organisers</a:t>
            </a:r>
            <a:endParaRPr lang="en-US" sz="2400" b="1" dirty="0">
              <a:latin typeface="Franklin Gothic Medium" panose="020B0603020102020204" pitchFamily="34" charset="0"/>
              <a:ea typeface="DengXian Light" panose="02010600030101010101" pitchFamily="2" charset="-122"/>
              <a:cs typeface="Times New Roman" panose="02020603050405020304" pitchFamily="18" charset="0"/>
            </a:endParaRPr>
          </a:p>
          <a:p>
            <a:pPr algn="just"/>
            <a:endParaRPr lang="en-US" sz="2000" dirty="0">
              <a:latin typeface="DengXian Light" panose="02010600030101010101" pitchFamily="2" charset="-122"/>
              <a:ea typeface="DengXian Light" panose="02010600030101010101" pitchFamily="2" charset="-122"/>
            </a:endParaRPr>
          </a:p>
          <a:p>
            <a:pPr algn="just"/>
            <a:r>
              <a:rPr lang="en-US" sz="2000" dirty="0">
                <a:latin typeface="DengXian Light" panose="02010600030101010101" pitchFamily="2" charset="-122"/>
                <a:ea typeface="DengXian Light" panose="02010600030101010101" pitchFamily="2" charset="-122"/>
              </a:rPr>
              <a:t>On behalf of the Cardio-Diabetic Society, we welcome you on board with us on 19th-20th November 2022 at the 3rd Annual International Conference of Cardio-Diabetic Society. This event will be organized at AIIMS Gorakhpur to have a lustful academic feast in Gorakhpur, a  city in the  Indian state of Uttar Pradesh, along the banks of the </a:t>
            </a:r>
            <a:r>
              <a:rPr lang="en-US" sz="2000" dirty="0" err="1">
                <a:latin typeface="DengXian Light" panose="02010600030101010101" pitchFamily="2" charset="-122"/>
                <a:ea typeface="DengXian Light" panose="02010600030101010101" pitchFamily="2" charset="-122"/>
              </a:rPr>
              <a:t>Rapti</a:t>
            </a:r>
            <a:r>
              <a:rPr lang="en-US" sz="2000" dirty="0">
                <a:latin typeface="DengXian Light" panose="02010600030101010101" pitchFamily="2" charset="-122"/>
                <a:ea typeface="DengXian Light" panose="02010600030101010101" pitchFamily="2" charset="-122"/>
              </a:rPr>
              <a:t> river in the </a:t>
            </a:r>
            <a:r>
              <a:rPr lang="en-US" sz="2000" dirty="0" err="1">
                <a:latin typeface="DengXian Light" panose="02010600030101010101" pitchFamily="2" charset="-122"/>
                <a:ea typeface="DengXian Light" panose="02010600030101010101" pitchFamily="2" charset="-122"/>
              </a:rPr>
              <a:t>Purvanchal</a:t>
            </a:r>
            <a:r>
              <a:rPr lang="en-US" sz="2000" dirty="0">
                <a:latin typeface="DengXian Light" panose="02010600030101010101" pitchFamily="2" charset="-122"/>
                <a:ea typeface="DengXian Light" panose="02010600030101010101" pitchFamily="2" charset="-122"/>
              </a:rPr>
              <a:t> region adding a  blissful flavor to it.  We are sure that the forthcoming conference shall bring together academics of the highest level and updated diagnostic and management protocols in advances in  Diabetology and Cardiology. Academicians par excellence from India and abroad shall be present as faculty and share their ideas in the said fields. The conference will be organized in physical as well as the virtual mode to enhance participation and enrich the delegated with inputs from every nook and corner.</a:t>
            </a:r>
          </a:p>
          <a:p>
            <a:r>
              <a:rPr lang="en-US" sz="2000" dirty="0">
                <a:latin typeface="DengXian Light" panose="02010600030101010101" pitchFamily="2" charset="-122"/>
                <a:ea typeface="DengXian Light" panose="02010600030101010101" pitchFamily="2" charset="-122"/>
              </a:rPr>
              <a:t>Hope   to   see   you   soon   at    AIIMS,   </a:t>
            </a:r>
            <a:r>
              <a:rPr lang="en-US" sz="2000" dirty="0" smtClean="0">
                <a:latin typeface="DengXian Light" panose="02010600030101010101" pitchFamily="2" charset="-122"/>
                <a:ea typeface="DengXian Light" panose="02010600030101010101" pitchFamily="2" charset="-122"/>
              </a:rPr>
              <a:t>Gorakhpur</a:t>
            </a:r>
          </a:p>
          <a:p>
            <a:r>
              <a:rPr lang="en-US" sz="2000" dirty="0" smtClean="0">
                <a:latin typeface="DengXian Light" panose="02010600030101010101" pitchFamily="2" charset="-122"/>
                <a:ea typeface="DengXian Light" panose="02010600030101010101" pitchFamily="2" charset="-122"/>
              </a:rPr>
              <a:t> </a:t>
            </a:r>
            <a:endParaRPr lang="en-US" sz="2000" dirty="0">
              <a:latin typeface="DengXian Light" panose="02010600030101010101" pitchFamily="2" charset="-122"/>
              <a:ea typeface="DengXian Light" panose="02010600030101010101" pitchFamily="2" charset="-122"/>
            </a:endParaRPr>
          </a:p>
        </p:txBody>
      </p:sp>
      <p:grpSp>
        <p:nvGrpSpPr>
          <p:cNvPr id="12" name="Group 11">
            <a:extLst>
              <a:ext uri="{FF2B5EF4-FFF2-40B4-BE49-F238E27FC236}">
                <a16:creationId xmlns:a16="http://schemas.microsoft.com/office/drawing/2014/main" xmlns="" id="{BA4F442C-CE34-F9C4-5F71-F3C9D7F730E2}"/>
              </a:ext>
            </a:extLst>
          </p:cNvPr>
          <p:cNvGrpSpPr/>
          <p:nvPr/>
        </p:nvGrpSpPr>
        <p:grpSpPr>
          <a:xfrm>
            <a:off x="1183050" y="5902208"/>
            <a:ext cx="9825900" cy="3052220"/>
            <a:chOff x="1183050" y="5317874"/>
            <a:chExt cx="9825900" cy="3052220"/>
          </a:xfrm>
        </p:grpSpPr>
        <p:pic>
          <p:nvPicPr>
            <p:cNvPr id="2049" name="image5.jpeg">
              <a:extLst>
                <a:ext uri="{FF2B5EF4-FFF2-40B4-BE49-F238E27FC236}">
                  <a16:creationId xmlns:a16="http://schemas.microsoft.com/office/drawing/2014/main" xmlns="" id="{66FB8FB4-87B7-7A02-ED2F-9B55D1A48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0" t="9575" r="26230" b="-4794"/>
            <a:stretch/>
          </p:blipFill>
          <p:spPr bwMode="auto">
            <a:xfrm>
              <a:off x="8390866" y="5317874"/>
              <a:ext cx="2306026" cy="20938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3.jpeg">
              <a:extLst>
                <a:ext uri="{FF2B5EF4-FFF2-40B4-BE49-F238E27FC236}">
                  <a16:creationId xmlns:a16="http://schemas.microsoft.com/office/drawing/2014/main" xmlns="" id="{4BD73149-1BC7-E351-1D2C-4DFC841407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194" t="9986" r="1871"/>
            <a:stretch/>
          </p:blipFill>
          <p:spPr bwMode="auto">
            <a:xfrm>
              <a:off x="1495108" y="5317874"/>
              <a:ext cx="1928776" cy="19360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4.jpeg">
              <a:extLst>
                <a:ext uri="{FF2B5EF4-FFF2-40B4-BE49-F238E27FC236}">
                  <a16:creationId xmlns:a16="http://schemas.microsoft.com/office/drawing/2014/main" xmlns="" id="{53811EAA-EC8C-C21E-FECF-BBB8DA5555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0" t="4215"/>
            <a:stretch/>
          </p:blipFill>
          <p:spPr bwMode="auto">
            <a:xfrm>
              <a:off x="4903304" y="5317874"/>
              <a:ext cx="2040836" cy="19360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DE179F9D-43C6-987C-7DB1-0022AD1B7A93}"/>
                </a:ext>
              </a:extLst>
            </p:cNvPr>
            <p:cNvSpPr txBox="1"/>
            <p:nvPr/>
          </p:nvSpPr>
          <p:spPr>
            <a:xfrm>
              <a:off x="1183050" y="7446764"/>
              <a:ext cx="2690191" cy="923330"/>
            </a:xfrm>
            <a:prstGeom prst="rect">
              <a:avLst/>
            </a:prstGeom>
            <a:noFill/>
          </p:spPr>
          <p:txBody>
            <a:bodyPr wrap="square">
              <a:spAutoFit/>
            </a:bodyPr>
            <a:lstStyle/>
            <a:p>
              <a:pPr algn="ctr"/>
              <a:r>
                <a:rPr lang="en-IN" dirty="0"/>
                <a:t>Prof. (</a:t>
              </a:r>
              <a:r>
                <a:rPr lang="en-IN" dirty="0" err="1"/>
                <a:t>Dr.</a:t>
              </a:r>
              <a:r>
                <a:rPr lang="en-IN" dirty="0"/>
                <a:t>) Surekha Kishore </a:t>
              </a:r>
            </a:p>
            <a:p>
              <a:pPr algn="ctr"/>
              <a:r>
                <a:rPr lang="en-IN" dirty="0"/>
                <a:t>Executive Director, </a:t>
              </a:r>
            </a:p>
            <a:p>
              <a:pPr algn="ctr"/>
              <a:r>
                <a:rPr lang="en-IN" dirty="0"/>
                <a:t>AIIMS, Gorakhpur</a:t>
              </a:r>
            </a:p>
          </p:txBody>
        </p:sp>
        <p:sp>
          <p:nvSpPr>
            <p:cNvPr id="15" name="TextBox 14">
              <a:extLst>
                <a:ext uri="{FF2B5EF4-FFF2-40B4-BE49-F238E27FC236}">
                  <a16:creationId xmlns:a16="http://schemas.microsoft.com/office/drawing/2014/main" xmlns="" id="{158D204F-5CD5-E347-3CB9-14597303F268}"/>
                </a:ext>
              </a:extLst>
            </p:cNvPr>
            <p:cNvSpPr txBox="1"/>
            <p:nvPr/>
          </p:nvSpPr>
          <p:spPr>
            <a:xfrm>
              <a:off x="4903304" y="7446764"/>
              <a:ext cx="2385391" cy="923330"/>
            </a:xfrm>
            <a:prstGeom prst="rect">
              <a:avLst/>
            </a:prstGeom>
            <a:noFill/>
          </p:spPr>
          <p:txBody>
            <a:bodyPr wrap="square">
              <a:spAutoFit/>
            </a:bodyPr>
            <a:lstStyle/>
            <a:p>
              <a:pPr algn="ctr"/>
              <a:r>
                <a:rPr lang="en-IN" dirty="0" err="1"/>
                <a:t>Dr.</a:t>
              </a:r>
              <a:r>
                <a:rPr lang="en-IN" dirty="0"/>
                <a:t> Ravi Kant </a:t>
              </a:r>
            </a:p>
            <a:p>
              <a:pPr algn="ctr"/>
              <a:r>
                <a:rPr lang="en-IN" dirty="0"/>
                <a:t>President</a:t>
              </a:r>
            </a:p>
            <a:p>
              <a:pPr algn="ctr"/>
              <a:r>
                <a:rPr lang="en-IN" dirty="0"/>
                <a:t>Cardio-Diabetic Society</a:t>
              </a:r>
            </a:p>
          </p:txBody>
        </p:sp>
        <p:sp>
          <p:nvSpPr>
            <p:cNvPr id="17" name="TextBox 16">
              <a:extLst>
                <a:ext uri="{FF2B5EF4-FFF2-40B4-BE49-F238E27FC236}">
                  <a16:creationId xmlns:a16="http://schemas.microsoft.com/office/drawing/2014/main" xmlns="" id="{F9616C99-BA87-B620-414A-49BBCAE736E2}"/>
                </a:ext>
              </a:extLst>
            </p:cNvPr>
            <p:cNvSpPr txBox="1"/>
            <p:nvPr/>
          </p:nvSpPr>
          <p:spPr>
            <a:xfrm>
              <a:off x="8318759" y="7446763"/>
              <a:ext cx="2690191" cy="923330"/>
            </a:xfrm>
            <a:prstGeom prst="rect">
              <a:avLst/>
            </a:prstGeom>
            <a:noFill/>
          </p:spPr>
          <p:txBody>
            <a:bodyPr wrap="square">
              <a:spAutoFit/>
            </a:bodyPr>
            <a:lstStyle/>
            <a:p>
              <a:pPr algn="ctr"/>
              <a:r>
                <a:rPr lang="en-US" dirty="0"/>
                <a:t>Dr. </a:t>
              </a:r>
              <a:r>
                <a:rPr lang="en-US" dirty="0" err="1"/>
                <a:t>Barun</a:t>
              </a:r>
              <a:r>
                <a:rPr lang="en-US" dirty="0"/>
                <a:t> Kumar </a:t>
              </a:r>
            </a:p>
            <a:p>
              <a:pPr algn="ctr"/>
              <a:r>
                <a:rPr lang="en-US" dirty="0"/>
                <a:t>Secretary</a:t>
              </a:r>
            </a:p>
            <a:p>
              <a:pPr algn="ctr"/>
              <a:r>
                <a:rPr lang="en-US" dirty="0"/>
                <a:t>Cardio-Diabetic Society </a:t>
              </a:r>
            </a:p>
          </p:txBody>
        </p:sp>
      </p:grpSp>
      <p:pic>
        <p:nvPicPr>
          <p:cNvPr id="19" name="Picture 18">
            <a:extLst>
              <a:ext uri="{FF2B5EF4-FFF2-40B4-BE49-F238E27FC236}">
                <a16:creationId xmlns:a16="http://schemas.microsoft.com/office/drawing/2014/main" xmlns="" id="{08620956-DACE-FF68-B10F-B77D15C16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pic>
        <p:nvPicPr>
          <p:cNvPr id="20" name="Picture 19">
            <a:extLst>
              <a:ext uri="{FF2B5EF4-FFF2-40B4-BE49-F238E27FC236}">
                <a16:creationId xmlns:a16="http://schemas.microsoft.com/office/drawing/2014/main" xmlns="" id="{8043181B-D3AD-72BB-D7D8-26122CE10D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pic>
        <p:nvPicPr>
          <p:cNvPr id="22" name="Picture 21">
            <a:extLst>
              <a:ext uri="{FF2B5EF4-FFF2-40B4-BE49-F238E27FC236}">
                <a16:creationId xmlns:a16="http://schemas.microsoft.com/office/drawing/2014/main" xmlns="" id="{6C964150-7309-0CEB-4453-C77922B45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3051" y="8937454"/>
            <a:ext cx="9513841" cy="647410"/>
          </a:xfrm>
          <a:prstGeom prst="rect">
            <a:avLst/>
          </a:prstGeom>
        </p:spPr>
      </p:pic>
      <p:sp>
        <p:nvSpPr>
          <p:cNvPr id="26" name="TextBox 25">
            <a:extLst>
              <a:ext uri="{FF2B5EF4-FFF2-40B4-BE49-F238E27FC236}">
                <a16:creationId xmlns:a16="http://schemas.microsoft.com/office/drawing/2014/main" xmlns="" id="{A55A38E8-9EB9-779D-3EE8-2DECC131EE55}"/>
              </a:ext>
            </a:extLst>
          </p:cNvPr>
          <p:cNvSpPr txBox="1"/>
          <p:nvPr/>
        </p:nvSpPr>
        <p:spPr>
          <a:xfrm>
            <a:off x="971014" y="9555188"/>
            <a:ext cx="10469217" cy="5078313"/>
          </a:xfrm>
          <a:prstGeom prst="rect">
            <a:avLst/>
          </a:prstGeom>
          <a:noFill/>
        </p:spPr>
        <p:txBody>
          <a:bodyPr wrap="square">
            <a:spAutoFit/>
          </a:bodyPr>
          <a:lstStyle/>
          <a:p>
            <a:pPr algn="ctr"/>
            <a:r>
              <a:rPr lang="en-US" sz="2400" b="1" dirty="0">
                <a:latin typeface="Franklin Gothic Medium" panose="020B0603020102020204" pitchFamily="34" charset="0"/>
                <a:ea typeface="DengXian Light" panose="02010600030101010101" pitchFamily="2" charset="-122"/>
                <a:cs typeface="Times New Roman" panose="02020603050405020304" pitchFamily="18" charset="0"/>
              </a:rPr>
              <a:t>About Cardio Diabetic Society</a:t>
            </a:r>
          </a:p>
          <a:p>
            <a:pPr algn="just"/>
            <a:endParaRPr lang="en-US" sz="2000" dirty="0">
              <a:latin typeface="DengXian Light" panose="02010600030101010101" pitchFamily="2" charset="-122"/>
              <a:ea typeface="DengXian Light" panose="02010600030101010101" pitchFamily="2" charset="-122"/>
            </a:endParaRPr>
          </a:p>
          <a:p>
            <a:pPr algn="just"/>
            <a:r>
              <a:rPr lang="en-US" sz="2000" dirty="0">
                <a:latin typeface="DengXian Light" panose="02010600030101010101" pitchFamily="2" charset="-122"/>
                <a:ea typeface="DengXian Light" panose="02010600030101010101" pitchFamily="2" charset="-122"/>
              </a:rPr>
              <a:t>The cardio-diabetic society is committed for it scientific contribution in the field of Cardiology and Diabetology, the deadly duo, globally in general and Asian countries in particular.</a:t>
            </a:r>
          </a:p>
          <a:p>
            <a:pPr algn="just"/>
            <a:endParaRPr lang="en-US" sz="2000" dirty="0">
              <a:latin typeface="DengXian Light" panose="02010600030101010101" pitchFamily="2" charset="-122"/>
              <a:ea typeface="DengXian Light" panose="02010600030101010101" pitchFamily="2" charset="-122"/>
            </a:endParaRPr>
          </a:p>
          <a:p>
            <a:pPr algn="just"/>
            <a:r>
              <a:rPr lang="en-US" sz="2000" dirty="0">
                <a:latin typeface="DengXian Light" panose="02010600030101010101" pitchFamily="2" charset="-122"/>
                <a:ea typeface="DengXian Light" panose="02010600030101010101" pitchFamily="2" charset="-122"/>
              </a:rPr>
              <a:t>The society is under the patronage of top academicians and educationists. The current patron of society Prof. Surekha Kishore has been the Dean AIIMS Rishikesh and currently is the executive Director and CEO of All India Institute of Medical Sciences, Gorakhpur India.</a:t>
            </a:r>
          </a:p>
          <a:p>
            <a:pPr algn="just"/>
            <a:endParaRPr lang="en-US" sz="2000" dirty="0">
              <a:latin typeface="DengXian Light" panose="02010600030101010101" pitchFamily="2" charset="-122"/>
              <a:ea typeface="DengXian Light" panose="02010600030101010101" pitchFamily="2" charset="-122"/>
            </a:endParaRPr>
          </a:p>
          <a:p>
            <a:pPr algn="just"/>
            <a:r>
              <a:rPr lang="en-US" sz="2000" dirty="0">
                <a:latin typeface="DengXian Light" panose="02010600030101010101" pitchFamily="2" charset="-122"/>
                <a:ea typeface="DengXian Light" panose="02010600030101010101" pitchFamily="2" charset="-122"/>
              </a:rPr>
              <a:t>Co-patron Prof. Ashok Kumar is currently serving as additional Medical superintendent at Post Graduate Institute of Medical Education and Research (PGIMER) Chandigarh, India. The society is functioning under young dynamic leadership of </a:t>
            </a:r>
            <a:r>
              <a:rPr lang="en-US" sz="2000" dirty="0" err="1">
                <a:latin typeface="DengXian Light" panose="02010600030101010101" pitchFamily="2" charset="-122"/>
                <a:ea typeface="DengXian Light" panose="02010600030101010101" pitchFamily="2" charset="-122"/>
              </a:rPr>
              <a:t>Dr.Ravi</a:t>
            </a:r>
            <a:r>
              <a:rPr lang="en-US" sz="2000" dirty="0">
                <a:latin typeface="DengXian Light" panose="02010600030101010101" pitchFamily="2" charset="-122"/>
                <a:ea typeface="DengXian Light" panose="02010600030101010101" pitchFamily="2" charset="-122"/>
              </a:rPr>
              <a:t> </a:t>
            </a:r>
            <a:r>
              <a:rPr lang="en-US" sz="2000" dirty="0" err="1">
                <a:latin typeface="DengXian Light" panose="02010600030101010101" pitchFamily="2" charset="-122"/>
                <a:ea typeface="DengXian Light" panose="02010600030101010101" pitchFamily="2" charset="-122"/>
              </a:rPr>
              <a:t>kant</a:t>
            </a:r>
            <a:r>
              <a:rPr lang="en-US" sz="2000" dirty="0">
                <a:latin typeface="DengXian Light" panose="02010600030101010101" pitchFamily="2" charset="-122"/>
                <a:ea typeface="DengXian Light" panose="02010600030101010101" pitchFamily="2" charset="-122"/>
              </a:rPr>
              <a:t>, Additional Professor and Head ,Division of diabetes and Metabolism at AIIMS Rishikesh ,a renowned diabetologist as president and Dr. </a:t>
            </a:r>
            <a:r>
              <a:rPr lang="en-US" sz="2000" dirty="0" err="1">
                <a:latin typeface="DengXian Light" panose="02010600030101010101" pitchFamily="2" charset="-122"/>
                <a:ea typeface="DengXian Light" panose="02010600030101010101" pitchFamily="2" charset="-122"/>
              </a:rPr>
              <a:t>Barun</a:t>
            </a:r>
            <a:r>
              <a:rPr lang="en-US" sz="2000" dirty="0">
                <a:latin typeface="DengXian Light" panose="02010600030101010101" pitchFamily="2" charset="-122"/>
                <a:ea typeface="DengXian Light" panose="02010600030101010101" pitchFamily="2" charset="-122"/>
              </a:rPr>
              <a:t> </a:t>
            </a:r>
            <a:r>
              <a:rPr lang="en-US" sz="2000" dirty="0" err="1">
                <a:latin typeface="DengXian Light" panose="02010600030101010101" pitchFamily="2" charset="-122"/>
                <a:ea typeface="DengXian Light" panose="02010600030101010101" pitchFamily="2" charset="-122"/>
              </a:rPr>
              <a:t>kumar</a:t>
            </a:r>
            <a:r>
              <a:rPr lang="en-US" sz="2000" dirty="0">
                <a:latin typeface="DengXian Light" panose="02010600030101010101" pitchFamily="2" charset="-122"/>
                <a:ea typeface="DengXian Light" panose="02010600030101010101" pitchFamily="2" charset="-122"/>
              </a:rPr>
              <a:t>, Associate Professor Cardiology at AIIMS Rishikesh , interventional cardiologist as secretary of the society. The society is relentlessly working for the preventive , promotive a curative and rehabilitative aspects of diabetes and cardiac diseases.</a:t>
            </a:r>
          </a:p>
        </p:txBody>
      </p:sp>
    </p:spTree>
    <p:extLst>
      <p:ext uri="{BB962C8B-B14F-4D97-AF65-F5344CB8AC3E}">
        <p14:creationId xmlns:p14="http://schemas.microsoft.com/office/powerpoint/2010/main" val="3393200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xmlns="" id="{347AE1E1-01AC-4FD4-D220-C953977942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74456" rIns="91440" bIns="177744" numCol="1" anchor="ctr" anchorCtr="0" compatLnSpc="1">
            <a:prstTxWarp prst="textNoShape">
              <a:avLst/>
            </a:prstTxWarp>
            <a:spAutoFit/>
          </a:bodyPr>
          <a:lstStyle/>
          <a:p>
            <a:endParaRPr lang="en-IN"/>
          </a:p>
        </p:txBody>
      </p:sp>
      <p:sp>
        <p:nvSpPr>
          <p:cNvPr id="5" name="Rectangle 5">
            <a:extLst>
              <a:ext uri="{FF2B5EF4-FFF2-40B4-BE49-F238E27FC236}">
                <a16:creationId xmlns:a16="http://schemas.microsoft.com/office/drawing/2014/main" xmlns="" id="{D8D66069-79C2-D0F4-10CD-110555F2EDB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 name="Picture 18">
            <a:extLst>
              <a:ext uri="{FF2B5EF4-FFF2-40B4-BE49-F238E27FC236}">
                <a16:creationId xmlns:a16="http://schemas.microsoft.com/office/drawing/2014/main" xmlns="" id="{08620956-DACE-FF68-B10F-B77D15C16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pic>
        <p:nvPicPr>
          <p:cNvPr id="20" name="Picture 19">
            <a:extLst>
              <a:ext uri="{FF2B5EF4-FFF2-40B4-BE49-F238E27FC236}">
                <a16:creationId xmlns:a16="http://schemas.microsoft.com/office/drawing/2014/main" xmlns="" id="{8043181B-D3AD-72BB-D7D8-26122CE1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graphicFrame>
        <p:nvGraphicFramePr>
          <p:cNvPr id="2" name="Table 1">
            <a:extLst>
              <a:ext uri="{FF2B5EF4-FFF2-40B4-BE49-F238E27FC236}">
                <a16:creationId xmlns:a16="http://schemas.microsoft.com/office/drawing/2014/main" xmlns="" id="{5A66F0E8-C54E-4D98-93F4-2E9C8C42EA2C}"/>
              </a:ext>
            </a:extLst>
          </p:cNvPr>
          <p:cNvGraphicFramePr>
            <a:graphicFrameLocks noGrp="1"/>
          </p:cNvGraphicFramePr>
          <p:nvPr>
            <p:extLst>
              <p:ext uri="{D42A27DB-BD31-4B8C-83A1-F6EECF244321}">
                <p14:modId xmlns:p14="http://schemas.microsoft.com/office/powerpoint/2010/main" val="1537201951"/>
              </p:ext>
            </p:extLst>
          </p:nvPr>
        </p:nvGraphicFramePr>
        <p:xfrm>
          <a:off x="934278" y="2146853"/>
          <a:ext cx="10641496" cy="4359964"/>
        </p:xfrm>
        <a:graphic>
          <a:graphicData uri="http://schemas.openxmlformats.org/drawingml/2006/table">
            <a:tbl>
              <a:tblPr firstRow="1" firstCol="1" lastRow="1" lastCol="1" bandRow="1" bandCol="1">
                <a:tableStyleId>{5940675A-B579-460E-94D1-54222C63F5DA}</a:tableStyleId>
              </a:tblPr>
              <a:tblGrid>
                <a:gridCol w="1549432">
                  <a:extLst>
                    <a:ext uri="{9D8B030D-6E8A-4147-A177-3AD203B41FA5}">
                      <a16:colId xmlns:a16="http://schemas.microsoft.com/office/drawing/2014/main" xmlns="" val="3596032178"/>
                    </a:ext>
                  </a:extLst>
                </a:gridCol>
                <a:gridCol w="2094916">
                  <a:extLst>
                    <a:ext uri="{9D8B030D-6E8A-4147-A177-3AD203B41FA5}">
                      <a16:colId xmlns:a16="http://schemas.microsoft.com/office/drawing/2014/main" xmlns="" val="2523400305"/>
                    </a:ext>
                  </a:extLst>
                </a:gridCol>
                <a:gridCol w="1391478">
                  <a:extLst>
                    <a:ext uri="{9D8B030D-6E8A-4147-A177-3AD203B41FA5}">
                      <a16:colId xmlns:a16="http://schemas.microsoft.com/office/drawing/2014/main" xmlns="" val="2856395861"/>
                    </a:ext>
                  </a:extLst>
                </a:gridCol>
                <a:gridCol w="1139687">
                  <a:extLst>
                    <a:ext uri="{9D8B030D-6E8A-4147-A177-3AD203B41FA5}">
                      <a16:colId xmlns:a16="http://schemas.microsoft.com/office/drawing/2014/main" xmlns="" val="3910053967"/>
                    </a:ext>
                  </a:extLst>
                </a:gridCol>
                <a:gridCol w="1630018">
                  <a:extLst>
                    <a:ext uri="{9D8B030D-6E8A-4147-A177-3AD203B41FA5}">
                      <a16:colId xmlns:a16="http://schemas.microsoft.com/office/drawing/2014/main" xmlns="" val="1207856966"/>
                    </a:ext>
                  </a:extLst>
                </a:gridCol>
                <a:gridCol w="1520577">
                  <a:extLst>
                    <a:ext uri="{9D8B030D-6E8A-4147-A177-3AD203B41FA5}">
                      <a16:colId xmlns:a16="http://schemas.microsoft.com/office/drawing/2014/main" xmlns="" val="991970709"/>
                    </a:ext>
                  </a:extLst>
                </a:gridCol>
                <a:gridCol w="1315388">
                  <a:extLst>
                    <a:ext uri="{9D8B030D-6E8A-4147-A177-3AD203B41FA5}">
                      <a16:colId xmlns:a16="http://schemas.microsoft.com/office/drawing/2014/main" xmlns="" val="2933113147"/>
                    </a:ext>
                  </a:extLst>
                </a:gridCol>
              </a:tblGrid>
              <a:tr h="1174767">
                <a:tc gridSpan="2">
                  <a:txBody>
                    <a:bodyPr/>
                    <a:lstStyle/>
                    <a:p>
                      <a:pPr algn="ctr"/>
                      <a:r>
                        <a:rPr lang="en-US" sz="2000" b="1" dirty="0"/>
                        <a:t> Registration</a:t>
                      </a:r>
                    </a:p>
                    <a:p>
                      <a:pPr algn="ctr"/>
                      <a:r>
                        <a:rPr lang="en-US" sz="2000" b="1" dirty="0"/>
                        <a:t> </a:t>
                      </a:r>
                      <a:endParaRPr lang="en-IN" sz="2000" b="1" dirty="0">
                        <a:latin typeface="Times New Roman" panose="02020603050405020304" pitchFamily="18" charset="0"/>
                        <a:cs typeface="Times New Roman" panose="02020603050405020304" pitchFamily="18" charset="0"/>
                      </a:endParaRPr>
                    </a:p>
                  </a:txBody>
                  <a:tcPr marL="68580" marR="68580" marT="0" marB="0"/>
                </a:tc>
                <a:tc hMerge="1">
                  <a:txBody>
                    <a:bodyPr/>
                    <a:lstStyle/>
                    <a:p>
                      <a:r>
                        <a:rPr lang="en-US" sz="1100" dirty="0">
                          <a:effectLst/>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algn="ctr"/>
                      <a:r>
                        <a:rPr lang="en-US" sz="2000" b="1" dirty="0"/>
                        <a:t>May-June</a:t>
                      </a:r>
                      <a:endParaRPr lang="en-IN" sz="2000" b="1" dirty="0">
                        <a:latin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000" b="1" dirty="0"/>
                        <a:t>July-August</a:t>
                      </a:r>
                      <a:endParaRPr lang="en-IN" sz="2000" b="1" dirty="0">
                        <a:latin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000" b="1" dirty="0"/>
                        <a:t>September-October</a:t>
                      </a:r>
                      <a:endParaRPr lang="en-IN" sz="2000" b="1" dirty="0">
                        <a:latin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000" b="1" dirty="0"/>
                        <a:t>November</a:t>
                      </a:r>
                      <a:endParaRPr lang="en-IN" sz="2000" b="1" dirty="0">
                        <a:latin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000" b="1" dirty="0"/>
                        <a:t>On Spot</a:t>
                      </a:r>
                      <a:endParaRPr lang="en-IN" sz="2000" b="1"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9945531"/>
                  </a:ext>
                </a:extLst>
              </a:tr>
              <a:tr h="786553">
                <a:tc>
                  <a:txBody>
                    <a:bodyPr/>
                    <a:lstStyle/>
                    <a:p>
                      <a:r>
                        <a:rPr lang="en-US" sz="2000" dirty="0"/>
                        <a:t>For Members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Faculty</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3000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4500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6000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7500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10000</a:t>
                      </a:r>
                      <a:endParaRPr lang="en-IN" sz="200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25567838"/>
                  </a:ext>
                </a:extLst>
              </a:tr>
              <a:tr h="781879">
                <a:tc>
                  <a:txBody>
                    <a:bodyPr/>
                    <a:lstStyle/>
                    <a:p>
                      <a:r>
                        <a:rPr lang="en-US" sz="2000" dirty="0"/>
                        <a:t>For Members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Residents/ PhD Scholars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1500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2000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5000</a:t>
                      </a:r>
                      <a:endParaRPr lang="en-IN" sz="200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74951328"/>
                  </a:ext>
                </a:extLst>
              </a:tr>
              <a:tr h="834887">
                <a:tc>
                  <a:txBody>
                    <a:bodyPr/>
                    <a:lstStyle/>
                    <a:p>
                      <a:r>
                        <a:rPr lang="en-US" sz="2000" dirty="0"/>
                        <a:t>Non Members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Faculty</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5000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6500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8000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9500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12000</a:t>
                      </a:r>
                      <a:endParaRPr lang="en-IN" sz="200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27459439"/>
                  </a:ext>
                </a:extLst>
              </a:tr>
              <a:tr h="781878">
                <a:tc>
                  <a:txBody>
                    <a:bodyPr/>
                    <a:lstStyle/>
                    <a:p>
                      <a:r>
                        <a:rPr lang="en-US" sz="2000" dirty="0"/>
                        <a:t>Non-Members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Residents/PhD Scholars</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1000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2000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3000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4000</a:t>
                      </a:r>
                      <a:endParaRPr lang="en-IN"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t>8000</a:t>
                      </a:r>
                      <a:endParaRPr lang="en-IN" sz="2000"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48342848"/>
                  </a:ext>
                </a:extLst>
              </a:tr>
            </a:tbl>
          </a:graphicData>
        </a:graphic>
      </p:graphicFrame>
      <p:sp>
        <p:nvSpPr>
          <p:cNvPr id="18" name="TextBox 17">
            <a:extLst>
              <a:ext uri="{FF2B5EF4-FFF2-40B4-BE49-F238E27FC236}">
                <a16:creationId xmlns:a16="http://schemas.microsoft.com/office/drawing/2014/main" xmlns="" id="{2FB17A9F-00C9-8374-D175-BF7CA2D636B6}"/>
              </a:ext>
            </a:extLst>
          </p:cNvPr>
          <p:cNvSpPr txBox="1"/>
          <p:nvPr/>
        </p:nvSpPr>
        <p:spPr>
          <a:xfrm>
            <a:off x="3120887" y="1259181"/>
            <a:ext cx="6268278" cy="400110"/>
          </a:xfrm>
          <a:prstGeom prst="rect">
            <a:avLst/>
          </a:prstGeom>
          <a:noFill/>
        </p:spPr>
        <p:txBody>
          <a:bodyPr wrap="square">
            <a:spAutoFit/>
          </a:bodyPr>
          <a:lstStyle/>
          <a:p>
            <a:pPr algn="ctr"/>
            <a:r>
              <a:rPr lang="en-US" sz="2000" b="1" dirty="0">
                <a:latin typeface="Franklin Gothic Medium" panose="020B0603020102020204" pitchFamily="34" charset="0"/>
                <a:ea typeface="DengXian Light" panose="02010600030101010101" pitchFamily="2" charset="-122"/>
                <a:cs typeface="Times New Roman" panose="02020603050405020304" pitchFamily="18" charset="0"/>
              </a:rPr>
              <a:t>Registration Details</a:t>
            </a:r>
          </a:p>
        </p:txBody>
      </p:sp>
      <p:sp>
        <p:nvSpPr>
          <p:cNvPr id="22" name="TextBox 21">
            <a:extLst>
              <a:ext uri="{FF2B5EF4-FFF2-40B4-BE49-F238E27FC236}">
                <a16:creationId xmlns:a16="http://schemas.microsoft.com/office/drawing/2014/main" xmlns="" id="{F1B6B81C-0678-AF4E-4299-95D238E8B250}"/>
              </a:ext>
            </a:extLst>
          </p:cNvPr>
          <p:cNvSpPr txBox="1"/>
          <p:nvPr/>
        </p:nvSpPr>
        <p:spPr>
          <a:xfrm>
            <a:off x="808383" y="6785549"/>
            <a:ext cx="10767391" cy="7294305"/>
          </a:xfrm>
          <a:prstGeom prst="rect">
            <a:avLst/>
          </a:prstGeom>
          <a:noFill/>
        </p:spPr>
        <p:txBody>
          <a:bodyPr wrap="square">
            <a:spAutoFit/>
          </a:bodyPr>
          <a:lstStyle/>
          <a:p>
            <a:pPr algn="l"/>
            <a:r>
              <a:rPr lang="en-US" b="1" i="0" dirty="0">
                <a:solidFill>
                  <a:srgbClr val="000000"/>
                </a:solidFill>
                <a:effectLst/>
                <a:latin typeface="Roboto" panose="02000000000000000000" pitchFamily="2" charset="0"/>
              </a:rPr>
              <a:t>Note:</a:t>
            </a:r>
            <a:r>
              <a:rPr lang="en-US" b="0" i="0" dirty="0">
                <a:solidFill>
                  <a:srgbClr val="000000"/>
                </a:solidFill>
                <a:effectLst/>
                <a:latin typeface="Roboto" panose="02000000000000000000" pitchFamily="2" charset="0"/>
              </a:rPr>
              <a:t> Registration fee is inclusive of 18% GST, Conference registration is mandatory for Pre-conference workshops.</a:t>
            </a:r>
          </a:p>
          <a:p>
            <a:pPr algn="l"/>
            <a:endParaRPr lang="en-US" dirty="0">
              <a:solidFill>
                <a:srgbClr val="000000"/>
              </a:solidFill>
              <a:latin typeface="Roboto" panose="02000000000000000000" pitchFamily="2" charset="0"/>
            </a:endParaRPr>
          </a:p>
          <a:p>
            <a:pPr algn="l"/>
            <a:r>
              <a:rPr lang="en-US" b="1" i="0" dirty="0">
                <a:solidFill>
                  <a:srgbClr val="3EAA3B"/>
                </a:solidFill>
                <a:effectLst/>
                <a:latin typeface="Open Sans" panose="020B0606030504020204" pitchFamily="34" charset="0"/>
              </a:rPr>
              <a:t>Terms and Conditions:</a:t>
            </a:r>
          </a:p>
          <a:p>
            <a:pPr algn="l">
              <a:buFont typeface="Arial" panose="020B0604020202020204" pitchFamily="34" charset="0"/>
              <a:buChar char="•"/>
            </a:pPr>
            <a:r>
              <a:rPr lang="en-US" b="0" i="0" dirty="0">
                <a:solidFill>
                  <a:srgbClr val="000000"/>
                </a:solidFill>
                <a:effectLst/>
                <a:latin typeface="Roboto" panose="02000000000000000000" pitchFamily="2" charset="0"/>
              </a:rPr>
              <a:t>3rd Annual Conference of Cardio-Diabetic Society will be a physical conference.</a:t>
            </a:r>
          </a:p>
          <a:p>
            <a:pPr algn="l">
              <a:buFont typeface="Arial" panose="020B0604020202020204" pitchFamily="34" charset="0"/>
              <a:buChar char="•"/>
            </a:pPr>
            <a:r>
              <a:rPr lang="en-US" b="0" i="0" dirty="0">
                <a:solidFill>
                  <a:srgbClr val="000000"/>
                </a:solidFill>
                <a:effectLst/>
                <a:latin typeface="Roboto" panose="02000000000000000000" pitchFamily="2" charset="0"/>
              </a:rPr>
              <a:t>Pre-Conference Workshops on </a:t>
            </a:r>
            <a:r>
              <a:rPr lang="en-US" b="1" i="0" dirty="0">
                <a:solidFill>
                  <a:srgbClr val="3EAA3B"/>
                </a:solidFill>
                <a:effectLst/>
                <a:latin typeface="Roboto" panose="02000000000000000000" pitchFamily="2" charset="0"/>
              </a:rPr>
              <a:t>18th November 2022</a:t>
            </a:r>
            <a:r>
              <a:rPr lang="en-US" b="0" i="0" dirty="0">
                <a:solidFill>
                  <a:srgbClr val="000000"/>
                </a:solidFill>
                <a:effectLst/>
                <a:latin typeface="Roboto" panose="02000000000000000000" pitchFamily="2" charset="0"/>
              </a:rPr>
              <a:t> | AIIMS, Gorakhpur, UP, India</a:t>
            </a:r>
          </a:p>
          <a:p>
            <a:pPr algn="l">
              <a:buFont typeface="Arial" panose="020B0604020202020204" pitchFamily="34" charset="0"/>
              <a:buChar char="•"/>
            </a:pPr>
            <a:r>
              <a:rPr lang="en-US" b="0" i="0" dirty="0">
                <a:solidFill>
                  <a:srgbClr val="000000"/>
                </a:solidFill>
                <a:effectLst/>
                <a:latin typeface="Roboto" panose="02000000000000000000" pitchFamily="2" charset="0"/>
              </a:rPr>
              <a:t>The conference is on </a:t>
            </a:r>
            <a:r>
              <a:rPr lang="en-US" b="1" i="0" dirty="0">
                <a:solidFill>
                  <a:srgbClr val="3EAA3B"/>
                </a:solidFill>
                <a:effectLst/>
                <a:latin typeface="Roboto" panose="02000000000000000000" pitchFamily="2" charset="0"/>
              </a:rPr>
              <a:t>19</a:t>
            </a:r>
            <a:r>
              <a:rPr lang="en-US" b="1" i="0" baseline="30000" dirty="0">
                <a:solidFill>
                  <a:srgbClr val="3EAA3B"/>
                </a:solidFill>
                <a:effectLst/>
                <a:latin typeface="Roboto" panose="02000000000000000000" pitchFamily="2" charset="0"/>
              </a:rPr>
              <a:t>th</a:t>
            </a:r>
            <a:r>
              <a:rPr lang="en-US" b="1" i="0" dirty="0">
                <a:solidFill>
                  <a:srgbClr val="3EAA3B"/>
                </a:solidFill>
                <a:effectLst/>
                <a:latin typeface="Roboto" panose="02000000000000000000" pitchFamily="2" charset="0"/>
              </a:rPr>
              <a:t>-20th November 2022</a:t>
            </a:r>
            <a:r>
              <a:rPr lang="en-US" b="0" i="0" dirty="0">
                <a:solidFill>
                  <a:srgbClr val="000000"/>
                </a:solidFill>
                <a:effectLst/>
                <a:latin typeface="Roboto" panose="02000000000000000000" pitchFamily="2" charset="0"/>
              </a:rPr>
              <a:t> | AIIMS, Gorakhpur, UP, India</a:t>
            </a:r>
          </a:p>
          <a:p>
            <a:pPr algn="l">
              <a:buFont typeface="Arial" panose="020B0604020202020204" pitchFamily="34" charset="0"/>
              <a:buChar char="•"/>
            </a:pPr>
            <a:r>
              <a:rPr lang="en-US" b="0" i="0" dirty="0">
                <a:solidFill>
                  <a:srgbClr val="000000"/>
                </a:solidFill>
                <a:effectLst/>
                <a:latin typeface="Roboto" panose="02000000000000000000" pitchFamily="2" charset="0"/>
              </a:rPr>
              <a:t>Accompanying people and children will not be allowed to attend the scientific sessions.</a:t>
            </a:r>
          </a:p>
          <a:p>
            <a:pPr algn="l">
              <a:buFont typeface="Arial" panose="020B0604020202020204" pitchFamily="34" charset="0"/>
              <a:buChar char="•"/>
            </a:pPr>
            <a:r>
              <a:rPr lang="en-US" b="0" i="0" dirty="0">
                <a:solidFill>
                  <a:srgbClr val="000000"/>
                </a:solidFill>
                <a:effectLst/>
                <a:latin typeface="Roboto" panose="02000000000000000000" pitchFamily="2" charset="0"/>
              </a:rPr>
              <a:t>PG Students should submit a </a:t>
            </a:r>
            <a:r>
              <a:rPr lang="en-US" b="0" i="0" dirty="0" err="1">
                <a:solidFill>
                  <a:srgbClr val="000000"/>
                </a:solidFill>
                <a:effectLst/>
                <a:latin typeface="Roboto" panose="02000000000000000000" pitchFamily="2" charset="0"/>
              </a:rPr>
              <a:t>bonafide</a:t>
            </a:r>
            <a:r>
              <a:rPr lang="en-US" b="0" i="0" dirty="0">
                <a:solidFill>
                  <a:srgbClr val="000000"/>
                </a:solidFill>
                <a:effectLst/>
                <a:latin typeface="Roboto" panose="02000000000000000000" pitchFamily="2" charset="0"/>
              </a:rPr>
              <a:t> letter from the Head of the Department</a:t>
            </a:r>
          </a:p>
          <a:p>
            <a:pPr algn="l">
              <a:buFont typeface="Arial" panose="020B0604020202020204" pitchFamily="34" charset="0"/>
              <a:buChar char="•"/>
            </a:pPr>
            <a:r>
              <a:rPr lang="en-US" b="0" i="0" dirty="0">
                <a:solidFill>
                  <a:srgbClr val="000000"/>
                </a:solidFill>
                <a:effectLst/>
                <a:latin typeface="Roboto" panose="02000000000000000000" pitchFamily="2" charset="0"/>
              </a:rPr>
              <a:t>Registration cannot be transferred.</a:t>
            </a:r>
          </a:p>
          <a:p>
            <a:pPr algn="l">
              <a:buFont typeface="Arial" panose="020B0604020202020204" pitchFamily="34" charset="0"/>
              <a:buChar char="•"/>
            </a:pPr>
            <a:r>
              <a:rPr lang="en-US" b="0" i="0" dirty="0">
                <a:solidFill>
                  <a:srgbClr val="000000"/>
                </a:solidFill>
                <a:effectLst/>
                <a:latin typeface="Roboto" panose="02000000000000000000" pitchFamily="2" charset="0"/>
              </a:rPr>
              <a:t>Airport Transfers cost is not included in the registration amount</a:t>
            </a:r>
          </a:p>
          <a:p>
            <a:pPr algn="l">
              <a:buFont typeface="Arial" panose="020B0604020202020204" pitchFamily="34" charset="0"/>
              <a:buChar char="•"/>
            </a:pPr>
            <a:r>
              <a:rPr lang="en-US" b="0" i="0" dirty="0">
                <a:solidFill>
                  <a:srgbClr val="000000"/>
                </a:solidFill>
                <a:effectLst/>
                <a:latin typeface="Roboto" panose="02000000000000000000" pitchFamily="2" charset="0"/>
              </a:rPr>
              <a:t>Organizers will not be responsible for any mailers or information delivery failure in case the registration form is not dully filled</a:t>
            </a:r>
          </a:p>
          <a:p>
            <a:pPr algn="l">
              <a:buFont typeface="Arial" panose="020B0604020202020204" pitchFamily="34" charset="0"/>
              <a:buChar char="•"/>
            </a:pPr>
            <a:endParaRPr lang="en-US" b="0" i="0" dirty="0">
              <a:solidFill>
                <a:srgbClr val="000000"/>
              </a:solidFill>
              <a:effectLst/>
              <a:latin typeface="Roboto" panose="02000000000000000000" pitchFamily="2" charset="0"/>
            </a:endParaRPr>
          </a:p>
          <a:p>
            <a:pPr algn="l"/>
            <a:r>
              <a:rPr lang="en-US" b="1" i="0" dirty="0">
                <a:solidFill>
                  <a:srgbClr val="3EAA3B"/>
                </a:solidFill>
                <a:effectLst/>
                <a:latin typeface="Open Sans" panose="020B0606030504020204" pitchFamily="34" charset="0"/>
              </a:rPr>
              <a:t>Registrations Fee Includes:</a:t>
            </a:r>
          </a:p>
          <a:p>
            <a:pPr algn="l"/>
            <a:r>
              <a:rPr lang="en-US" b="1" i="0" dirty="0">
                <a:solidFill>
                  <a:srgbClr val="3EAA3B"/>
                </a:solidFill>
                <a:effectLst/>
                <a:latin typeface="Open Sans" panose="020B0606030504020204" pitchFamily="34" charset="0"/>
              </a:rPr>
              <a:t>Delegate:</a:t>
            </a:r>
          </a:p>
          <a:p>
            <a:pPr algn="l">
              <a:buFont typeface="Arial" panose="020B0604020202020204" pitchFamily="34" charset="0"/>
              <a:buChar char="•"/>
            </a:pPr>
            <a:r>
              <a:rPr lang="en-US" b="0" i="0" dirty="0">
                <a:solidFill>
                  <a:srgbClr val="000000"/>
                </a:solidFill>
                <a:effectLst/>
                <a:latin typeface="Roboto" panose="02000000000000000000" pitchFamily="2" charset="0"/>
              </a:rPr>
              <a:t>Admission to Scientific Sessions and Exhibition</a:t>
            </a:r>
          </a:p>
          <a:p>
            <a:pPr algn="l">
              <a:buFont typeface="Arial" panose="020B0604020202020204" pitchFamily="34" charset="0"/>
              <a:buChar char="•"/>
            </a:pPr>
            <a:r>
              <a:rPr lang="en-US" b="0" i="0" dirty="0">
                <a:solidFill>
                  <a:srgbClr val="000000"/>
                </a:solidFill>
                <a:effectLst/>
                <a:latin typeface="Roboto" panose="02000000000000000000" pitchFamily="2" charset="0"/>
              </a:rPr>
              <a:t>Refreshments During Breaks</a:t>
            </a:r>
          </a:p>
          <a:p>
            <a:pPr algn="l">
              <a:buFont typeface="Arial" panose="020B0604020202020204" pitchFamily="34" charset="0"/>
              <a:buChar char="•"/>
            </a:pPr>
            <a:r>
              <a:rPr lang="en-US" b="0" i="0" dirty="0">
                <a:solidFill>
                  <a:srgbClr val="000000"/>
                </a:solidFill>
                <a:effectLst/>
                <a:latin typeface="Roboto" panose="02000000000000000000" pitchFamily="2" charset="0"/>
              </a:rPr>
              <a:t>Lunches</a:t>
            </a:r>
          </a:p>
          <a:p>
            <a:pPr algn="l">
              <a:buFont typeface="Arial" panose="020B0604020202020204" pitchFamily="34" charset="0"/>
              <a:buChar char="•"/>
            </a:pPr>
            <a:r>
              <a:rPr lang="en-US" b="0" i="0" dirty="0">
                <a:solidFill>
                  <a:srgbClr val="000000"/>
                </a:solidFill>
                <a:effectLst/>
                <a:latin typeface="Roboto" panose="02000000000000000000" pitchFamily="2" charset="0"/>
              </a:rPr>
              <a:t>Registration Materials and Kit</a:t>
            </a:r>
          </a:p>
          <a:p>
            <a:pPr algn="l"/>
            <a:endParaRPr lang="en-US" b="0" i="0" dirty="0">
              <a:solidFill>
                <a:srgbClr val="000000"/>
              </a:solidFill>
              <a:effectLst/>
              <a:latin typeface="Roboto" panose="02000000000000000000" pitchFamily="2" charset="0"/>
            </a:endParaRPr>
          </a:p>
          <a:p>
            <a:pPr algn="l"/>
            <a:r>
              <a:rPr lang="en-US" b="1" i="0" dirty="0">
                <a:solidFill>
                  <a:srgbClr val="3EAA3B"/>
                </a:solidFill>
                <a:effectLst/>
                <a:latin typeface="Open Sans" panose="020B0606030504020204" pitchFamily="34" charset="0"/>
              </a:rPr>
              <a:t>Accompanying person:</a:t>
            </a:r>
          </a:p>
          <a:p>
            <a:pPr algn="l">
              <a:buFont typeface="Arial" panose="020B0604020202020204" pitchFamily="34" charset="0"/>
              <a:buChar char="•"/>
            </a:pPr>
            <a:r>
              <a:rPr lang="en-US" b="0" i="0" dirty="0">
                <a:solidFill>
                  <a:srgbClr val="000000"/>
                </a:solidFill>
                <a:effectLst/>
                <a:latin typeface="Roboto" panose="02000000000000000000" pitchFamily="2" charset="0"/>
              </a:rPr>
              <a:t>Refreshments During Break</a:t>
            </a:r>
          </a:p>
          <a:p>
            <a:pPr algn="l">
              <a:buFont typeface="Arial" panose="020B0604020202020204" pitchFamily="34" charset="0"/>
              <a:buChar char="•"/>
            </a:pPr>
            <a:r>
              <a:rPr lang="en-US" b="0" i="0" dirty="0">
                <a:solidFill>
                  <a:srgbClr val="000000"/>
                </a:solidFill>
                <a:effectLst/>
                <a:latin typeface="Roboto" panose="02000000000000000000" pitchFamily="2" charset="0"/>
              </a:rPr>
              <a:t>Lunch</a:t>
            </a:r>
          </a:p>
          <a:p>
            <a:pPr algn="l">
              <a:buFont typeface="Arial" panose="020B0604020202020204" pitchFamily="34" charset="0"/>
              <a:buChar char="•"/>
            </a:pPr>
            <a:endParaRPr lang="en-US" b="0" i="0" dirty="0">
              <a:solidFill>
                <a:srgbClr val="000000"/>
              </a:solidFill>
              <a:effectLst/>
              <a:latin typeface="Roboto" panose="02000000000000000000" pitchFamily="2" charset="0"/>
            </a:endParaRPr>
          </a:p>
          <a:p>
            <a:pPr algn="l"/>
            <a:r>
              <a:rPr lang="en-US" b="1" i="0" dirty="0">
                <a:solidFill>
                  <a:srgbClr val="000000"/>
                </a:solidFill>
                <a:effectLst/>
                <a:latin typeface="Roboto" panose="02000000000000000000" pitchFamily="2" charset="0"/>
              </a:rPr>
              <a:t>NOTE:</a:t>
            </a:r>
            <a:r>
              <a:rPr lang="en-US" b="0" i="0" dirty="0">
                <a:solidFill>
                  <a:srgbClr val="000000"/>
                </a:solidFill>
                <a:effectLst/>
                <a:latin typeface="Roboto" panose="02000000000000000000" pitchFamily="2" charset="0"/>
              </a:rPr>
              <a:t> Please do reach out to us if any clarifications at</a:t>
            </a:r>
            <a:r>
              <a:rPr lang="en-US" b="1" i="0" dirty="0">
                <a:solidFill>
                  <a:srgbClr val="3EAA3B"/>
                </a:solidFill>
                <a:effectLst/>
                <a:latin typeface="Roboto" panose="02000000000000000000" pitchFamily="2" charset="0"/>
              </a:rPr>
              <a:t> accds@gmail.com</a:t>
            </a: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4187086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xmlns="" id="{347AE1E1-01AC-4FD4-D220-C953977942A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74456" rIns="91440" bIns="177744" numCol="1" anchor="ctr" anchorCtr="0" compatLnSpc="1">
            <a:prstTxWarp prst="textNoShape">
              <a:avLst/>
            </a:prstTxWarp>
            <a:spAutoFit/>
          </a:bodyPr>
          <a:lstStyle/>
          <a:p>
            <a:endParaRPr lang="en-IN"/>
          </a:p>
        </p:txBody>
      </p:sp>
      <p:sp>
        <p:nvSpPr>
          <p:cNvPr id="5" name="Rectangle 5">
            <a:extLst>
              <a:ext uri="{FF2B5EF4-FFF2-40B4-BE49-F238E27FC236}">
                <a16:creationId xmlns:a16="http://schemas.microsoft.com/office/drawing/2014/main" xmlns="" id="{D8D66069-79C2-D0F4-10CD-110555F2EDB9}"/>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US" altLang="en-US" sz="3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9" name="Picture 18">
            <a:extLst>
              <a:ext uri="{FF2B5EF4-FFF2-40B4-BE49-F238E27FC236}">
                <a16:creationId xmlns:a16="http://schemas.microsoft.com/office/drawing/2014/main" xmlns="" id="{08620956-DACE-FF68-B10F-B77D15C16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pic>
        <p:nvPicPr>
          <p:cNvPr id="20" name="Picture 19">
            <a:extLst>
              <a:ext uri="{FF2B5EF4-FFF2-40B4-BE49-F238E27FC236}">
                <a16:creationId xmlns:a16="http://schemas.microsoft.com/office/drawing/2014/main" xmlns="" id="{8043181B-D3AD-72BB-D7D8-26122CE10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sp>
        <p:nvSpPr>
          <p:cNvPr id="8" name="TextBox 7">
            <a:extLst>
              <a:ext uri="{FF2B5EF4-FFF2-40B4-BE49-F238E27FC236}">
                <a16:creationId xmlns:a16="http://schemas.microsoft.com/office/drawing/2014/main" xmlns="" id="{7EA38F33-F5F8-9A6D-9CA6-8116EB520FC3}"/>
              </a:ext>
            </a:extLst>
          </p:cNvPr>
          <p:cNvSpPr txBox="1"/>
          <p:nvPr/>
        </p:nvSpPr>
        <p:spPr>
          <a:xfrm>
            <a:off x="2878250" y="4280854"/>
            <a:ext cx="6268278" cy="461665"/>
          </a:xfrm>
          <a:prstGeom prst="rect">
            <a:avLst/>
          </a:prstGeom>
          <a:noFill/>
        </p:spPr>
        <p:txBody>
          <a:bodyPr wrap="square">
            <a:spAutoFit/>
          </a:bodyPr>
          <a:lstStyle/>
          <a:p>
            <a:pPr algn="ctr"/>
            <a:r>
              <a:rPr lang="en-US" sz="2400" b="1" dirty="0">
                <a:latin typeface="Franklin Gothic Medium" panose="020B0603020102020204" pitchFamily="34" charset="0"/>
                <a:ea typeface="DengXian Light" panose="02010600030101010101" pitchFamily="2" charset="-122"/>
                <a:cs typeface="Times New Roman" panose="02020603050405020304" pitchFamily="18" charset="0"/>
              </a:rPr>
              <a:t>How to reach Gorakhpur</a:t>
            </a:r>
          </a:p>
        </p:txBody>
      </p:sp>
      <p:pic>
        <p:nvPicPr>
          <p:cNvPr id="6" name="Picture 5">
            <a:extLst>
              <a:ext uri="{FF2B5EF4-FFF2-40B4-BE49-F238E27FC236}">
                <a16:creationId xmlns:a16="http://schemas.microsoft.com/office/drawing/2014/main" xmlns="" id="{7A451DD7-CC3D-D3D3-9FFB-071418DAC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1" y="5035436"/>
            <a:ext cx="10715475" cy="2363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17" name="Group 16">
            <a:extLst>
              <a:ext uri="{FF2B5EF4-FFF2-40B4-BE49-F238E27FC236}">
                <a16:creationId xmlns:a16="http://schemas.microsoft.com/office/drawing/2014/main" xmlns="" id="{367E65AC-5BCC-6A40-35FA-CA6D3DEC7C70}"/>
              </a:ext>
            </a:extLst>
          </p:cNvPr>
          <p:cNvGrpSpPr/>
          <p:nvPr/>
        </p:nvGrpSpPr>
        <p:grpSpPr>
          <a:xfrm>
            <a:off x="1269276" y="8106471"/>
            <a:ext cx="9258846" cy="2494240"/>
            <a:chOff x="817057" y="12705174"/>
            <a:chExt cx="9258846" cy="2494240"/>
          </a:xfrm>
        </p:grpSpPr>
        <p:pic>
          <p:nvPicPr>
            <p:cNvPr id="9" name="Picture 8">
              <a:extLst>
                <a:ext uri="{FF2B5EF4-FFF2-40B4-BE49-F238E27FC236}">
                  <a16:creationId xmlns:a16="http://schemas.microsoft.com/office/drawing/2014/main" xmlns="" id="{099053FF-40AF-946F-C0CA-3118C49016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057" y="12766865"/>
              <a:ext cx="4326668" cy="24325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xmlns="" id="{8CA66B5E-AF85-E432-0105-7723B178EB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1197" y="12705174"/>
              <a:ext cx="4344706" cy="24393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pic>
        <p:nvPicPr>
          <p:cNvPr id="13" name="Picture 12">
            <a:extLst>
              <a:ext uri="{FF2B5EF4-FFF2-40B4-BE49-F238E27FC236}">
                <a16:creationId xmlns:a16="http://schemas.microsoft.com/office/drawing/2014/main" xmlns="" id="{FA537F8D-AB13-17A2-A41A-5BC8B619D5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9207" y="4559951"/>
            <a:ext cx="2870707" cy="1774032"/>
          </a:xfrm>
          <a:prstGeom prst="rect">
            <a:avLst/>
          </a:prstGeom>
        </p:spPr>
      </p:pic>
      <p:pic>
        <p:nvPicPr>
          <p:cNvPr id="15" name="Picture 14">
            <a:extLst>
              <a:ext uri="{FF2B5EF4-FFF2-40B4-BE49-F238E27FC236}">
                <a16:creationId xmlns:a16="http://schemas.microsoft.com/office/drawing/2014/main" xmlns="" id="{9C5E7CB5-CA5E-F38B-68C3-9935017C6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8386" y="9929846"/>
            <a:ext cx="3840862" cy="2023072"/>
          </a:xfrm>
          <a:prstGeom prst="rect">
            <a:avLst/>
          </a:prstGeom>
        </p:spPr>
      </p:pic>
      <p:sp>
        <p:nvSpPr>
          <p:cNvPr id="16" name="Rectangle: Rounded Corners 15">
            <a:extLst>
              <a:ext uri="{FF2B5EF4-FFF2-40B4-BE49-F238E27FC236}">
                <a16:creationId xmlns:a16="http://schemas.microsoft.com/office/drawing/2014/main" xmlns="" id="{69B92886-F58F-F3A0-6327-47B4425521BA}"/>
              </a:ext>
            </a:extLst>
          </p:cNvPr>
          <p:cNvSpPr/>
          <p:nvPr/>
        </p:nvSpPr>
        <p:spPr>
          <a:xfrm>
            <a:off x="1588034" y="10813039"/>
            <a:ext cx="3128211" cy="37590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Bodoni MT" panose="02070603080606020203" pitchFamily="18" charset="0"/>
              </a:rPr>
              <a:t>Gorakhpur airport</a:t>
            </a:r>
            <a:endParaRPr lang="en-IN" sz="2000" dirty="0">
              <a:latin typeface="Bodoni MT" panose="02070603080606020203" pitchFamily="18" charset="0"/>
            </a:endParaRPr>
          </a:p>
        </p:txBody>
      </p:sp>
      <p:sp>
        <p:nvSpPr>
          <p:cNvPr id="21" name="Rectangle: Rounded Corners 20">
            <a:extLst>
              <a:ext uri="{FF2B5EF4-FFF2-40B4-BE49-F238E27FC236}">
                <a16:creationId xmlns:a16="http://schemas.microsoft.com/office/drawing/2014/main" xmlns="" id="{8AEB2FA8-F280-9366-D68A-49E362FA0D74}"/>
              </a:ext>
            </a:extLst>
          </p:cNvPr>
          <p:cNvSpPr/>
          <p:nvPr/>
        </p:nvSpPr>
        <p:spPr>
          <a:xfrm>
            <a:off x="6754977" y="12322557"/>
            <a:ext cx="3128211" cy="37417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Bodoni MT" panose="02070603080606020203" pitchFamily="18" charset="0"/>
              </a:rPr>
              <a:t>Kushinagar</a:t>
            </a:r>
            <a:r>
              <a:rPr lang="en-US" sz="2000" dirty="0">
                <a:latin typeface="Bodoni MT" panose="02070603080606020203" pitchFamily="18" charset="0"/>
              </a:rPr>
              <a:t> airport</a:t>
            </a:r>
            <a:endParaRPr lang="en-IN" sz="2000" dirty="0">
              <a:latin typeface="Bodoni MT" panose="02070603080606020203" pitchFamily="18" charset="0"/>
            </a:endParaRPr>
          </a:p>
        </p:txBody>
      </p:sp>
      <p:sp>
        <p:nvSpPr>
          <p:cNvPr id="22" name="Rectangle: Rounded Corners 21">
            <a:extLst>
              <a:ext uri="{FF2B5EF4-FFF2-40B4-BE49-F238E27FC236}">
                <a16:creationId xmlns:a16="http://schemas.microsoft.com/office/drawing/2014/main" xmlns="" id="{12E7F741-F512-1B14-21EC-E4D430FDE498}"/>
              </a:ext>
            </a:extLst>
          </p:cNvPr>
          <p:cNvSpPr/>
          <p:nvPr/>
        </p:nvSpPr>
        <p:spPr>
          <a:xfrm>
            <a:off x="8386420" y="4324600"/>
            <a:ext cx="3128211" cy="374172"/>
          </a:xfrm>
          <a:prstGeom prst="round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latin typeface="Bodoni MT" panose="02070603080606020203" pitchFamily="18" charset="0"/>
              </a:rPr>
              <a:t>Gorakhpur railway station</a:t>
            </a:r>
            <a:endParaRPr lang="en-IN" sz="2000" dirty="0">
              <a:latin typeface="Bodoni MT" panose="02070603080606020203" pitchFamily="18" charset="0"/>
            </a:endParaRPr>
          </a:p>
        </p:txBody>
      </p:sp>
    </p:spTree>
    <p:extLst>
      <p:ext uri="{BB962C8B-B14F-4D97-AF65-F5344CB8AC3E}">
        <p14:creationId xmlns:p14="http://schemas.microsoft.com/office/powerpoint/2010/main" val="2206016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63C4B-35F3-1B12-5D15-95EB87E261BC}"/>
              </a:ext>
            </a:extLst>
          </p:cNvPr>
          <p:cNvSpPr>
            <a:spLocks noGrp="1"/>
          </p:cNvSpPr>
          <p:nvPr>
            <p:ph type="title"/>
          </p:nvPr>
        </p:nvSpPr>
        <p:spPr>
          <a:xfrm>
            <a:off x="4525288" y="8325344"/>
            <a:ext cx="3324641" cy="281610"/>
          </a:xfrm>
        </p:spPr>
        <p:txBody>
          <a:bodyPr>
            <a:noAutofit/>
          </a:bodyPr>
          <a:lstStyle/>
          <a:p>
            <a:pPr algn="ctr"/>
            <a:r>
              <a:rPr lang="en-IN" sz="2000" b="1" dirty="0">
                <a:latin typeface="Times New Roman" panose="02020603050405020304" pitchFamily="18" charset="0"/>
                <a:cs typeface="Times New Roman" panose="02020603050405020304" pitchFamily="18" charset="0"/>
              </a:rPr>
              <a:t>About Gorakhpur</a:t>
            </a:r>
          </a:p>
        </p:txBody>
      </p:sp>
      <p:sp>
        <p:nvSpPr>
          <p:cNvPr id="3" name="Content Placeholder 2">
            <a:extLst>
              <a:ext uri="{FF2B5EF4-FFF2-40B4-BE49-F238E27FC236}">
                <a16:creationId xmlns:a16="http://schemas.microsoft.com/office/drawing/2014/main" xmlns="" id="{5F07A8C4-0800-483A-F1C5-8E56B2FC080A}"/>
              </a:ext>
            </a:extLst>
          </p:cNvPr>
          <p:cNvSpPr>
            <a:spLocks noGrp="1"/>
          </p:cNvSpPr>
          <p:nvPr>
            <p:ph idx="1"/>
          </p:nvPr>
        </p:nvSpPr>
        <p:spPr>
          <a:xfrm>
            <a:off x="838198" y="11581243"/>
            <a:ext cx="10515600" cy="4225462"/>
          </a:xfrm>
        </p:spPr>
        <p:txBody>
          <a:bodyPr>
            <a:normAutofit/>
          </a:bodyPr>
          <a:lstStyle/>
          <a:p>
            <a:r>
              <a:rPr lang="en-US" sz="1800" dirty="0">
                <a:latin typeface="Times New Roman" panose="02020603050405020304" pitchFamily="18" charset="0"/>
                <a:cs typeface="Times New Roman" panose="02020603050405020304" pitchFamily="18" charset="0"/>
              </a:rPr>
              <a:t>Gorakhpur belongs to the Great Lord Buddha, founder of Buddhism, who renounced his princely costumes at the confluence of rivers </a:t>
            </a:r>
            <a:r>
              <a:rPr lang="en-US" sz="1800" dirty="0" err="1">
                <a:latin typeface="Times New Roman" panose="02020603050405020304" pitchFamily="18" charset="0"/>
                <a:cs typeface="Times New Roman" panose="02020603050405020304" pitchFamily="18" charset="0"/>
              </a:rPr>
              <a:t>Rapti</a:t>
            </a:r>
            <a:r>
              <a:rPr lang="en-US" sz="1800" dirty="0">
                <a:latin typeface="Times New Roman" panose="02020603050405020304" pitchFamily="18" charset="0"/>
                <a:cs typeface="Times New Roman" panose="02020603050405020304" pitchFamily="18" charset="0"/>
              </a:rPr>
              <a:t> &amp; Rohini and proceeded further in the quest of truth in 600 BC.</a:t>
            </a:r>
          </a:p>
          <a:p>
            <a:r>
              <a:rPr lang="en-US" sz="1800" dirty="0">
                <a:latin typeface="Times New Roman" panose="02020603050405020304" pitchFamily="18" charset="0"/>
                <a:cs typeface="Times New Roman" panose="02020603050405020304" pitchFamily="18" charset="0"/>
              </a:rPr>
              <a:t>It is also associated with Lord Mahavir, 24th </a:t>
            </a:r>
            <a:r>
              <a:rPr lang="en-US" sz="1800" dirty="0" err="1">
                <a:latin typeface="Times New Roman" panose="02020603050405020304" pitchFamily="18" charset="0"/>
                <a:cs typeface="Times New Roman" panose="02020603050405020304" pitchFamily="18" charset="0"/>
              </a:rPr>
              <a:t>tirthankar</a:t>
            </a:r>
            <a:r>
              <a:rPr lang="en-US" sz="1800" dirty="0">
                <a:latin typeface="Times New Roman" panose="02020603050405020304" pitchFamily="18" charset="0"/>
                <a:cs typeface="Times New Roman" panose="02020603050405020304" pitchFamily="18" charset="0"/>
              </a:rPr>
              <a:t>, founder of Jainism. </a:t>
            </a:r>
          </a:p>
          <a:p>
            <a:r>
              <a:rPr lang="en-US" sz="1800" dirty="0">
                <a:latin typeface="Times New Roman" panose="02020603050405020304" pitchFamily="18" charset="0"/>
                <a:cs typeface="Times New Roman" panose="02020603050405020304" pitchFamily="18" charset="0"/>
              </a:rPr>
              <a:t>It is the birthplace of </a:t>
            </a:r>
            <a:r>
              <a:rPr lang="en-US" sz="1800" dirty="0" err="1">
                <a:latin typeface="Times New Roman" panose="02020603050405020304" pitchFamily="18" charset="0"/>
                <a:cs typeface="Times New Roman" panose="02020603050405020304" pitchFamily="18" charset="0"/>
              </a:rPr>
              <a:t>Gorakhnath</a:t>
            </a:r>
            <a:r>
              <a:rPr lang="en-US" sz="1800" dirty="0">
                <a:latin typeface="Times New Roman" panose="02020603050405020304" pitchFamily="18" charset="0"/>
                <a:cs typeface="Times New Roman" panose="02020603050405020304" pitchFamily="18" charset="0"/>
              </a:rPr>
              <a:t>. His samadhi at Gorakhpur attracts a large number of pilgrims every year.</a:t>
            </a:r>
          </a:p>
          <a:p>
            <a:r>
              <a:rPr lang="en-US" sz="1800" dirty="0">
                <a:latin typeface="Times New Roman" panose="02020603050405020304" pitchFamily="18" charset="0"/>
                <a:cs typeface="Times New Roman" panose="02020603050405020304" pitchFamily="18" charset="0"/>
              </a:rPr>
              <a:t>The most significant event in the medieval period, however, was the coming of mystic poet and famous saint Kabir to </a:t>
            </a:r>
            <a:r>
              <a:rPr lang="en-US" sz="1800" dirty="0" err="1">
                <a:latin typeface="Times New Roman" panose="02020603050405020304" pitchFamily="18" charset="0"/>
                <a:cs typeface="Times New Roman" panose="02020603050405020304" pitchFamily="18" charset="0"/>
              </a:rPr>
              <a:t>Maghar</a:t>
            </a:r>
            <a:r>
              <a:rPr lang="en-US" sz="1800" dirty="0">
                <a:latin typeface="Times New Roman" panose="02020603050405020304" pitchFamily="18" charset="0"/>
                <a:cs typeface="Times New Roman" panose="02020603050405020304" pitchFamily="18" charset="0"/>
              </a:rPr>
              <a:t>. It was here that he gave the message to his countrymen to live in peace and religious harmony. The co-existence of 'Samadhi' and '</a:t>
            </a:r>
            <a:r>
              <a:rPr lang="en-US" sz="1800" dirty="0" err="1">
                <a:latin typeface="Times New Roman" panose="02020603050405020304" pitchFamily="18" charset="0"/>
                <a:cs typeface="Times New Roman" panose="02020603050405020304" pitchFamily="18" charset="0"/>
              </a:rPr>
              <a:t>Makbara</a:t>
            </a:r>
            <a:r>
              <a:rPr lang="en-US" sz="1800" dirty="0">
                <a:latin typeface="Times New Roman" panose="02020603050405020304" pitchFamily="18" charset="0"/>
                <a:cs typeface="Times New Roman" panose="02020603050405020304" pitchFamily="18" charset="0"/>
              </a:rPr>
              <a:t>' at his burial place in </a:t>
            </a:r>
            <a:r>
              <a:rPr lang="en-US" sz="1800" dirty="0" err="1">
                <a:latin typeface="Times New Roman" panose="02020603050405020304" pitchFamily="18" charset="0"/>
                <a:cs typeface="Times New Roman" panose="02020603050405020304" pitchFamily="18" charset="0"/>
              </a:rPr>
              <a:t>Maghar</a:t>
            </a:r>
            <a:r>
              <a:rPr lang="en-US" sz="1800" dirty="0">
                <a:latin typeface="Times New Roman" panose="02020603050405020304" pitchFamily="18" charset="0"/>
                <a:cs typeface="Times New Roman" panose="02020603050405020304" pitchFamily="18" charset="0"/>
              </a:rPr>
              <a:t> attracts a large number of followers.</a:t>
            </a:r>
          </a:p>
          <a:p>
            <a:r>
              <a:rPr lang="en-US" sz="1800" dirty="0">
                <a:latin typeface="Times New Roman" panose="02020603050405020304" pitchFamily="18" charset="0"/>
                <a:cs typeface="Times New Roman" panose="02020603050405020304" pitchFamily="18" charset="0"/>
              </a:rPr>
              <a:t>Gorakhpur is also identified with the  Gita  Press,  the world famous publisher of the Hindu religious books. The Gita Press is fore-front in dissemination of religious and spiritual consciousness across the country.</a:t>
            </a:r>
          </a:p>
          <a:p>
            <a:r>
              <a:rPr lang="en-US" sz="1800" dirty="0">
                <a:latin typeface="Times New Roman" panose="02020603050405020304" pitchFamily="18" charset="0"/>
                <a:cs typeface="Times New Roman" panose="02020603050405020304" pitchFamily="18" charset="0"/>
              </a:rPr>
              <a:t>Gorakhpur rose to great eminence due to the historic 'CHAURJCHAURA' incident of 4th Feb.,1922, which was a turning -point in the history of India's freedom struggle.</a:t>
            </a:r>
          </a:p>
        </p:txBody>
      </p:sp>
      <p:sp>
        <p:nvSpPr>
          <p:cNvPr id="5" name="TextBox 4">
            <a:extLst>
              <a:ext uri="{FF2B5EF4-FFF2-40B4-BE49-F238E27FC236}">
                <a16:creationId xmlns:a16="http://schemas.microsoft.com/office/drawing/2014/main" xmlns="" id="{61F2ED86-7430-F0E6-1E63-B1BD1F8A11C5}"/>
              </a:ext>
            </a:extLst>
          </p:cNvPr>
          <p:cNvSpPr txBox="1"/>
          <p:nvPr/>
        </p:nvSpPr>
        <p:spPr>
          <a:xfrm>
            <a:off x="838198" y="1042184"/>
            <a:ext cx="10515600" cy="5970865"/>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About AIIMS, Gorakhpur</a:t>
            </a:r>
          </a:p>
          <a:p>
            <a:pPr algn="ctr"/>
            <a:endParaRPr lang="en-US" sz="2000"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AIIMS, Gorakhpur is one of the new AIIMS established as a part of the initiative under Pradhan Mantri </a:t>
            </a:r>
            <a:r>
              <a:rPr lang="en-US" dirty="0" err="1">
                <a:latin typeface="Times New Roman" panose="02020603050405020304" pitchFamily="18" charset="0"/>
                <a:cs typeface="Times New Roman" panose="02020603050405020304" pitchFamily="18" charset="0"/>
              </a:rPr>
              <a:t>Swasthya</a:t>
            </a:r>
            <a:r>
              <a:rPr lang="en-US" dirty="0">
                <a:latin typeface="Times New Roman" panose="02020603050405020304" pitchFamily="18" charset="0"/>
                <a:cs typeface="Times New Roman" panose="02020603050405020304" pitchFamily="18" charset="0"/>
              </a:rPr>
              <a:t> Suraksha </a:t>
            </a:r>
            <a:r>
              <a:rPr lang="en-US" dirty="0" err="1">
                <a:latin typeface="Times New Roman" panose="02020603050405020304" pitchFamily="18" charset="0"/>
                <a:cs typeface="Times New Roman" panose="02020603050405020304" pitchFamily="18" charset="0"/>
              </a:rPr>
              <a:t>Yojna</a:t>
            </a:r>
            <a:r>
              <a:rPr lang="en-US" dirty="0">
                <a:latin typeface="Times New Roman" panose="02020603050405020304" pitchFamily="18" charset="0"/>
                <a:cs typeface="Times New Roman" panose="02020603050405020304" pitchFamily="18" charset="0"/>
              </a:rPr>
              <a:t> (PMSSY) by the Ministry of Health and family	welfare,	Govt.	of	India.</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institute has been established with the aim of correcting regional imbalances in quality tertiary level healthcare in the country and attaining self-sufficiency in graduate and postgraduate medical education and training.</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AIIMS, Gorakhpur is imparting medical education in all branches of medical science and related field, along with nursing and paramedical training to bring together in one place, educational facilities of the highest order for the training of personnel in all branches of health care activities.</a:t>
            </a:r>
          </a:p>
        </p:txBody>
      </p:sp>
      <p:pic>
        <p:nvPicPr>
          <p:cNvPr id="6" name="Picture 5">
            <a:extLst>
              <a:ext uri="{FF2B5EF4-FFF2-40B4-BE49-F238E27FC236}">
                <a16:creationId xmlns:a16="http://schemas.microsoft.com/office/drawing/2014/main" xmlns="" id="{7F7A8061-B2CA-02D8-1B92-9237BC8CA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pic>
        <p:nvPicPr>
          <p:cNvPr id="7" name="Picture 6">
            <a:extLst>
              <a:ext uri="{FF2B5EF4-FFF2-40B4-BE49-F238E27FC236}">
                <a16:creationId xmlns:a16="http://schemas.microsoft.com/office/drawing/2014/main" xmlns="" id="{750D163A-C786-3902-7C83-1758CBEE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grpSp>
        <p:nvGrpSpPr>
          <p:cNvPr id="15" name="Group 14">
            <a:extLst>
              <a:ext uri="{FF2B5EF4-FFF2-40B4-BE49-F238E27FC236}">
                <a16:creationId xmlns:a16="http://schemas.microsoft.com/office/drawing/2014/main" xmlns="" id="{265D5633-EDC5-875C-67E1-1D8FF9364627}"/>
              </a:ext>
            </a:extLst>
          </p:cNvPr>
          <p:cNvGrpSpPr/>
          <p:nvPr/>
        </p:nvGrpSpPr>
        <p:grpSpPr>
          <a:xfrm>
            <a:off x="504083" y="1685046"/>
            <a:ext cx="11183831" cy="2171337"/>
            <a:chOff x="504083" y="1685046"/>
            <a:chExt cx="11183831" cy="1963015"/>
          </a:xfrm>
        </p:grpSpPr>
        <p:pic>
          <p:nvPicPr>
            <p:cNvPr id="11" name="Picture 10">
              <a:extLst>
                <a:ext uri="{FF2B5EF4-FFF2-40B4-BE49-F238E27FC236}">
                  <a16:creationId xmlns:a16="http://schemas.microsoft.com/office/drawing/2014/main" xmlns="" id="{19D56DB4-9E53-0651-9B69-28B32B2FC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061" y="1687549"/>
              <a:ext cx="4268853" cy="19605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4" name="Group 13">
              <a:extLst>
                <a:ext uri="{FF2B5EF4-FFF2-40B4-BE49-F238E27FC236}">
                  <a16:creationId xmlns:a16="http://schemas.microsoft.com/office/drawing/2014/main" xmlns="" id="{A406160C-7B00-37A8-AB1D-01F9CE3A3CF7}"/>
                </a:ext>
              </a:extLst>
            </p:cNvPr>
            <p:cNvGrpSpPr/>
            <p:nvPr/>
          </p:nvGrpSpPr>
          <p:grpSpPr>
            <a:xfrm>
              <a:off x="504083" y="1685046"/>
              <a:ext cx="6914979" cy="1963015"/>
              <a:chOff x="504083" y="1685046"/>
              <a:chExt cx="6914979" cy="1963015"/>
            </a:xfrm>
          </p:grpSpPr>
          <p:pic>
            <p:nvPicPr>
              <p:cNvPr id="9" name="Picture 8">
                <a:extLst>
                  <a:ext uri="{FF2B5EF4-FFF2-40B4-BE49-F238E27FC236}">
                    <a16:creationId xmlns:a16="http://schemas.microsoft.com/office/drawing/2014/main" xmlns="" id="{995D276D-D5E2-15C1-7789-1FE4619237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83" y="1687549"/>
                <a:ext cx="4268857" cy="1960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a:extLst>
                  <a:ext uri="{FF2B5EF4-FFF2-40B4-BE49-F238E27FC236}">
                    <a16:creationId xmlns:a16="http://schemas.microsoft.com/office/drawing/2014/main" xmlns="" id="{715FEA71-000F-77BF-2669-4EA8B4FDB7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153"/>
              <a:stretch/>
            </p:blipFill>
            <p:spPr>
              <a:xfrm>
                <a:off x="4772939" y="1685046"/>
                <a:ext cx="2646123" cy="19605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grpSp>
      <p:pic>
        <p:nvPicPr>
          <p:cNvPr id="23" name="Picture 22">
            <a:extLst>
              <a:ext uri="{FF2B5EF4-FFF2-40B4-BE49-F238E27FC236}">
                <a16:creationId xmlns:a16="http://schemas.microsoft.com/office/drawing/2014/main" xmlns="" id="{76926248-812D-AE3C-732A-AF366BEC4E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198" y="8740565"/>
            <a:ext cx="10698822" cy="2768980"/>
          </a:xfrm>
          <a:prstGeom prst="rect">
            <a:avLst/>
          </a:prstGeom>
          <a:ln>
            <a:noFill/>
          </a:ln>
          <a:effectLst>
            <a:softEdge rad="112500"/>
          </a:effectLst>
        </p:spPr>
      </p:pic>
      <p:pic>
        <p:nvPicPr>
          <p:cNvPr id="24" name="Picture 23">
            <a:extLst>
              <a:ext uri="{FF2B5EF4-FFF2-40B4-BE49-F238E27FC236}">
                <a16:creationId xmlns:a16="http://schemas.microsoft.com/office/drawing/2014/main" xmlns="" id="{5E93E902-7D47-115C-C1DA-9347CABDFA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9077" y="7269202"/>
            <a:ext cx="9513841" cy="647410"/>
          </a:xfrm>
          <a:prstGeom prst="rect">
            <a:avLst/>
          </a:prstGeom>
        </p:spPr>
      </p:pic>
    </p:spTree>
    <p:extLst>
      <p:ext uri="{BB962C8B-B14F-4D97-AF65-F5344CB8AC3E}">
        <p14:creationId xmlns:p14="http://schemas.microsoft.com/office/powerpoint/2010/main" val="214684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11BA6DA-02DA-6BFD-F371-76CDA5647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pic>
        <p:nvPicPr>
          <p:cNvPr id="8" name="Picture 7">
            <a:extLst>
              <a:ext uri="{FF2B5EF4-FFF2-40B4-BE49-F238E27FC236}">
                <a16:creationId xmlns:a16="http://schemas.microsoft.com/office/drawing/2014/main" xmlns="" id="{2C8D1DA0-8B22-17EF-A6AA-5CB24ACA9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sp>
        <p:nvSpPr>
          <p:cNvPr id="9" name="Title 1">
            <a:extLst>
              <a:ext uri="{FF2B5EF4-FFF2-40B4-BE49-F238E27FC236}">
                <a16:creationId xmlns:a16="http://schemas.microsoft.com/office/drawing/2014/main" xmlns="" id="{31783B34-73DB-F83C-909B-A8946EB6AFAB}"/>
              </a:ext>
            </a:extLst>
          </p:cNvPr>
          <p:cNvSpPr>
            <a:spLocks noGrp="1"/>
          </p:cNvSpPr>
          <p:nvPr>
            <p:ph type="title"/>
          </p:nvPr>
        </p:nvSpPr>
        <p:spPr>
          <a:xfrm>
            <a:off x="4087967" y="1195674"/>
            <a:ext cx="4062120" cy="222309"/>
          </a:xfrm>
        </p:spPr>
        <p:txBody>
          <a:bodyPr>
            <a:noAutofit/>
          </a:bodyPr>
          <a:lstStyle/>
          <a:p>
            <a:pPr algn="ctr"/>
            <a:r>
              <a:rPr lang="en-IN" sz="2000" b="1" dirty="0">
                <a:latin typeface="Times New Roman" panose="02020603050405020304" pitchFamily="18" charset="0"/>
                <a:cs typeface="Times New Roman" panose="02020603050405020304" pitchFamily="18" charset="0"/>
              </a:rPr>
              <a:t>Gorakhpur Nearby Attractions</a:t>
            </a:r>
          </a:p>
        </p:txBody>
      </p:sp>
      <p:pic>
        <p:nvPicPr>
          <p:cNvPr id="3" name="Picture 2">
            <a:extLst>
              <a:ext uri="{FF2B5EF4-FFF2-40B4-BE49-F238E27FC236}">
                <a16:creationId xmlns:a16="http://schemas.microsoft.com/office/drawing/2014/main" xmlns="" id="{6FF33D1A-8FEE-8219-60A3-C57A1EBCBD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400" y="518111"/>
            <a:ext cx="2133600" cy="1693545"/>
          </a:xfrm>
          <a:prstGeom prst="rect">
            <a:avLst/>
          </a:prstGeom>
        </p:spPr>
      </p:pic>
      <p:grpSp>
        <p:nvGrpSpPr>
          <p:cNvPr id="22" name="Group 21">
            <a:extLst>
              <a:ext uri="{FF2B5EF4-FFF2-40B4-BE49-F238E27FC236}">
                <a16:creationId xmlns:a16="http://schemas.microsoft.com/office/drawing/2014/main" xmlns="" id="{52386285-4D46-7D1D-104E-04B3F2B57B71}"/>
              </a:ext>
            </a:extLst>
          </p:cNvPr>
          <p:cNvGrpSpPr/>
          <p:nvPr/>
        </p:nvGrpSpPr>
        <p:grpSpPr>
          <a:xfrm>
            <a:off x="656029" y="4876523"/>
            <a:ext cx="11056623" cy="5353703"/>
            <a:chOff x="361099" y="1984555"/>
            <a:chExt cx="9023822" cy="4304798"/>
          </a:xfrm>
        </p:grpSpPr>
        <p:pic>
          <p:nvPicPr>
            <p:cNvPr id="11" name="Picture 10">
              <a:extLst>
                <a:ext uri="{FF2B5EF4-FFF2-40B4-BE49-F238E27FC236}">
                  <a16:creationId xmlns:a16="http://schemas.microsoft.com/office/drawing/2014/main" xmlns="" id="{D102E196-818B-0DAC-E6A5-330901570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760" y="4003353"/>
              <a:ext cx="3524250" cy="2286000"/>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xmlns="" id="{36FD9574-CA0C-5F82-E7B3-83FE1553E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3768" y="1984555"/>
              <a:ext cx="3011153" cy="2018798"/>
            </a:xfrm>
            <a:prstGeom prst="rect">
              <a:avLst/>
            </a:prstGeom>
            <a:ln w="228600" cap="sq" cmpd="thickThin">
              <a:solidFill>
                <a:srgbClr val="000000"/>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xmlns="" id="{85AFE4AA-4058-765F-1A90-0C1A113B61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099" y="1994938"/>
              <a:ext cx="3011152" cy="2008415"/>
            </a:xfrm>
            <a:prstGeom prst="rect">
              <a:avLst/>
            </a:prstGeom>
            <a:ln w="228600" cap="sq" cmpd="thickThin">
              <a:solidFill>
                <a:srgbClr val="000000"/>
              </a:solidFill>
              <a:prstDash val="solid"/>
              <a:miter lim="800000"/>
            </a:ln>
            <a:effectLst>
              <a:innerShdw blurRad="76200">
                <a:srgbClr val="000000"/>
              </a:innerShdw>
            </a:effectLst>
          </p:spPr>
        </p:pic>
        <p:pic>
          <p:nvPicPr>
            <p:cNvPr id="19" name="Picture 18">
              <a:extLst>
                <a:ext uri="{FF2B5EF4-FFF2-40B4-BE49-F238E27FC236}">
                  <a16:creationId xmlns:a16="http://schemas.microsoft.com/office/drawing/2014/main" xmlns="" id="{00D62A2E-E39A-B56B-EDA2-688CC524B7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2252" y="1994938"/>
              <a:ext cx="3001518" cy="2008415"/>
            </a:xfrm>
            <a:prstGeom prst="rect">
              <a:avLst/>
            </a:prstGeom>
            <a:ln w="228600" cap="sq" cmpd="thickThin">
              <a:solidFill>
                <a:srgbClr val="000000"/>
              </a:solidFill>
              <a:prstDash val="solid"/>
              <a:miter lim="800000"/>
            </a:ln>
            <a:effectLst>
              <a:innerShdw blurRad="76200">
                <a:srgbClr val="000000"/>
              </a:innerShdw>
            </a:effectLst>
          </p:spPr>
        </p:pic>
        <p:pic>
          <p:nvPicPr>
            <p:cNvPr id="21" name="Picture 20">
              <a:extLst>
                <a:ext uri="{FF2B5EF4-FFF2-40B4-BE49-F238E27FC236}">
                  <a16:creationId xmlns:a16="http://schemas.microsoft.com/office/drawing/2014/main" xmlns="" id="{2DCE6E0B-B89A-BC55-102F-FDEC5EAA0B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3009" y="4003353"/>
              <a:ext cx="3524250" cy="2286000"/>
            </a:xfrm>
            <a:prstGeom prst="rect">
              <a:avLst/>
            </a:prstGeom>
            <a:ln w="228600" cap="sq" cmpd="thickThin">
              <a:solidFill>
                <a:srgbClr val="000000"/>
              </a:solidFill>
              <a:prstDash val="solid"/>
              <a:miter lim="800000"/>
            </a:ln>
            <a:effectLst>
              <a:innerShdw blurRad="76200">
                <a:srgbClr val="000000"/>
              </a:innerShdw>
            </a:effectLst>
          </p:spPr>
        </p:pic>
      </p:grpSp>
      <p:sp>
        <p:nvSpPr>
          <p:cNvPr id="23" name="Rectangle 22">
            <a:extLst>
              <a:ext uri="{FF2B5EF4-FFF2-40B4-BE49-F238E27FC236}">
                <a16:creationId xmlns:a16="http://schemas.microsoft.com/office/drawing/2014/main" xmlns="" id="{1AD6FEF3-B9C3-6A6F-6F6A-6BA27BB3520E}"/>
              </a:ext>
            </a:extLst>
          </p:cNvPr>
          <p:cNvSpPr/>
          <p:nvPr/>
        </p:nvSpPr>
        <p:spPr>
          <a:xfrm>
            <a:off x="4345505" y="3962123"/>
            <a:ext cx="4062120" cy="5386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Bodoni MT" panose="02070603080606020203" pitchFamily="18" charset="0"/>
              </a:rPr>
              <a:t>Kushinagar</a:t>
            </a:r>
            <a:endParaRPr lang="en-IN" sz="3200" dirty="0">
              <a:latin typeface="Bodoni MT" panose="02070603080606020203" pitchFamily="18" charset="0"/>
            </a:endParaRPr>
          </a:p>
        </p:txBody>
      </p:sp>
    </p:spTree>
    <p:extLst>
      <p:ext uri="{BB962C8B-B14F-4D97-AF65-F5344CB8AC3E}">
        <p14:creationId xmlns:p14="http://schemas.microsoft.com/office/powerpoint/2010/main" val="1824682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EF341CA-7CA0-1D2B-1A13-F2015E127608}"/>
              </a:ext>
            </a:extLst>
          </p:cNvPr>
          <p:cNvSpPr/>
          <p:nvPr/>
        </p:nvSpPr>
        <p:spPr>
          <a:xfrm>
            <a:off x="859261" y="3623603"/>
            <a:ext cx="4095510" cy="7255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Oral Presentation</a:t>
            </a:r>
          </a:p>
        </p:txBody>
      </p:sp>
      <p:sp>
        <p:nvSpPr>
          <p:cNvPr id="9" name="Rectangle 8">
            <a:extLst>
              <a:ext uri="{FF2B5EF4-FFF2-40B4-BE49-F238E27FC236}">
                <a16:creationId xmlns:a16="http://schemas.microsoft.com/office/drawing/2014/main" xmlns="" id="{CE9ABB9C-D0C8-AFB2-0BE6-4695AA281321}"/>
              </a:ext>
            </a:extLst>
          </p:cNvPr>
          <p:cNvSpPr/>
          <p:nvPr/>
        </p:nvSpPr>
        <p:spPr>
          <a:xfrm>
            <a:off x="1150809" y="4189292"/>
            <a:ext cx="6360334" cy="806778"/>
          </a:xfrm>
          <a:prstGeom prst="rect">
            <a:avLst/>
          </a:prstGeom>
          <a:solidFill>
            <a:srgbClr val="002060"/>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2800"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Rules for abstract submission</a:t>
            </a:r>
          </a:p>
        </p:txBody>
      </p:sp>
      <p:sp>
        <p:nvSpPr>
          <p:cNvPr id="11" name="TextBox 10">
            <a:extLst>
              <a:ext uri="{FF2B5EF4-FFF2-40B4-BE49-F238E27FC236}">
                <a16:creationId xmlns:a16="http://schemas.microsoft.com/office/drawing/2014/main" xmlns="" id="{0B2ED477-8168-8E1A-7BF6-1ED26D251413}"/>
              </a:ext>
            </a:extLst>
          </p:cNvPr>
          <p:cNvSpPr txBox="1"/>
          <p:nvPr/>
        </p:nvSpPr>
        <p:spPr>
          <a:xfrm>
            <a:off x="1058042" y="5211091"/>
            <a:ext cx="10232809" cy="10248960"/>
          </a:xfrm>
          <a:prstGeom prst="rect">
            <a:avLst/>
          </a:prstGeom>
          <a:noFill/>
        </p:spPr>
        <p:txBody>
          <a:bodyPr wrap="square">
            <a:spAutoFit/>
          </a:bodyPr>
          <a:lstStyle/>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The abstract must not exceed 250 words and should be in 12pt Arial font with double spacing.</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The title of the abstract must be concise, avoid using abbreviations.</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Do not include the personal details (Presenting Author, Co-Author, Institute, or Hospital Name in Abstract).</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Postgraduate students presenting paper need to submit a letter from the Head of the Department.</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Any paper submitted by the Post Graduate student should be certified by His / Her mentor.</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Abstract should be in IMRAD format.</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Do not include Images, Graphs or Tables in the abstract.</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The first author will be considered as the presenting author</a:t>
            </a:r>
          </a:p>
          <a:p>
            <a:pPr marL="285750" indent="-285750">
              <a:buFont typeface="Wingdings" panose="05000000000000000000" pitchFamily="2" charset="2"/>
              <a:buChar char="q"/>
            </a:pPr>
            <a:r>
              <a:rPr lang="en-US" sz="2000" dirty="0">
                <a:latin typeface="Roboto" panose="02000000000000000000" pitchFamily="2" charset="0"/>
                <a:ea typeface="Roboto" panose="02000000000000000000" pitchFamily="2" charset="0"/>
                <a:cs typeface="Times New Roman" panose="02020603050405020304" pitchFamily="18" charset="0"/>
              </a:rPr>
              <a:t>One author can present only one oral presentation or one Poster presentation</a:t>
            </a:r>
          </a:p>
          <a:p>
            <a:endParaRPr lang="en-US" sz="2000" dirty="0">
              <a:latin typeface="Roboto" panose="02000000000000000000" pitchFamily="2" charset="0"/>
              <a:ea typeface="Roboto" panose="02000000000000000000" pitchFamily="2" charset="0"/>
              <a:cs typeface="Times New Roman" panose="02020603050405020304" pitchFamily="18" charset="0"/>
            </a:endParaRPr>
          </a:p>
          <a:p>
            <a:pPr algn="l"/>
            <a:r>
              <a:rPr lang="en-US" sz="2000" b="1" i="0" dirty="0">
                <a:solidFill>
                  <a:srgbClr val="3EAA3B"/>
                </a:solidFill>
                <a:effectLst/>
                <a:latin typeface="Roboto" panose="02000000000000000000" pitchFamily="2" charset="0"/>
                <a:ea typeface="Roboto" panose="02000000000000000000" pitchFamily="2" charset="0"/>
              </a:rPr>
              <a:t>Last date for submitting the abstract is 30th </a:t>
            </a:r>
            <a:r>
              <a:rPr lang="en-US" sz="2000" b="1" i="0" dirty="0" err="1">
                <a:solidFill>
                  <a:srgbClr val="3EAA3B"/>
                </a:solidFill>
                <a:effectLst/>
                <a:latin typeface="Roboto" panose="02000000000000000000" pitchFamily="2" charset="0"/>
                <a:ea typeface="Roboto" panose="02000000000000000000" pitchFamily="2" charset="0"/>
              </a:rPr>
              <a:t>Septemper</a:t>
            </a:r>
            <a:r>
              <a:rPr lang="en-US" sz="2000" b="1" i="0" dirty="0">
                <a:solidFill>
                  <a:srgbClr val="3EAA3B"/>
                </a:solidFill>
                <a:effectLst/>
                <a:latin typeface="Roboto" panose="02000000000000000000" pitchFamily="2" charset="0"/>
                <a:ea typeface="Roboto" panose="02000000000000000000" pitchFamily="2" charset="0"/>
              </a:rPr>
              <a:t> 2022</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scientific committee reserves the right to accept/reject any paper without assigning any reason thereof.</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Conference registration is mandatory to present Free Paper / Poster.</a:t>
            </a:r>
          </a:p>
          <a:p>
            <a:pPr algn="l"/>
            <a:endParaRPr lang="en-US" sz="2000" b="1" i="0" dirty="0">
              <a:solidFill>
                <a:srgbClr val="000000"/>
              </a:solidFill>
              <a:effectLst/>
              <a:latin typeface="Roboto" panose="02000000000000000000" pitchFamily="2" charset="0"/>
              <a:ea typeface="Roboto" panose="02000000000000000000" pitchFamily="2" charset="0"/>
            </a:endParaRPr>
          </a:p>
          <a:p>
            <a:pPr algn="l"/>
            <a:r>
              <a:rPr lang="en-US" sz="2000" b="1" i="0" dirty="0">
                <a:solidFill>
                  <a:srgbClr val="000000"/>
                </a:solidFill>
                <a:effectLst/>
                <a:latin typeface="Roboto" panose="02000000000000000000" pitchFamily="2" charset="0"/>
                <a:ea typeface="Roboto" panose="02000000000000000000" pitchFamily="2" charset="0"/>
              </a:rPr>
              <a:t>NOTE:</a:t>
            </a:r>
            <a:r>
              <a:rPr lang="en-US" sz="2000" b="0" i="0" dirty="0">
                <a:solidFill>
                  <a:srgbClr val="000000"/>
                </a:solidFill>
                <a:effectLst/>
                <a:latin typeface="Roboto" panose="02000000000000000000" pitchFamily="2" charset="0"/>
                <a:ea typeface="Roboto" panose="02000000000000000000" pitchFamily="2" charset="0"/>
              </a:rPr>
              <a:t> The Committee reserves the right to: Select abstract relevant to the scientific program. Decide on the final form of presentation (Oral or Poster)</a:t>
            </a:r>
          </a:p>
          <a:p>
            <a:pPr algn="l"/>
            <a:endParaRPr lang="en-US" sz="2000" b="1" i="0" dirty="0">
              <a:solidFill>
                <a:srgbClr val="3EAA3B"/>
              </a:solidFill>
              <a:effectLst/>
              <a:latin typeface="Roboto" panose="02000000000000000000" pitchFamily="2" charset="0"/>
              <a:ea typeface="Roboto" panose="02000000000000000000" pitchFamily="2" charset="0"/>
            </a:endParaRPr>
          </a:p>
          <a:p>
            <a:pPr algn="l"/>
            <a:r>
              <a:rPr lang="en-US" sz="2000" b="1" i="0" dirty="0" err="1">
                <a:solidFill>
                  <a:srgbClr val="3EAA3B"/>
                </a:solidFill>
                <a:effectLst/>
                <a:latin typeface="Roboto" panose="02000000000000000000" pitchFamily="2" charset="0"/>
                <a:ea typeface="Roboto" panose="02000000000000000000" pitchFamily="2" charset="0"/>
              </a:rPr>
              <a:t>Colour</a:t>
            </a:r>
            <a:r>
              <a:rPr lang="en-US" sz="2000" b="1" i="0" dirty="0">
                <a:solidFill>
                  <a:srgbClr val="3EAA3B"/>
                </a:solidFill>
                <a:effectLst/>
                <a:latin typeface="Roboto" panose="02000000000000000000" pitchFamily="2" charset="0"/>
                <a:ea typeface="Roboto" panose="02000000000000000000" pitchFamily="2" charset="0"/>
              </a:rPr>
              <a:t> Suggestions:</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When using light backgrounds (white, yellow, light blue) we suggest using dark fonts (black, navy blue, dark green).</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When using dark backgrounds (blue, purple) we suggest using light fonts (white, yellow, cyan).</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Avoid using red or green in any fonts or backgrounds as they are colors that are difficult to read.</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Illustrations/images/photographs used in the poster should be enlarged enough to show relevant details.</a:t>
            </a:r>
          </a:p>
          <a:p>
            <a:pPr marL="285750" indent="-285750">
              <a:buFont typeface="Wingdings" panose="05000000000000000000" pitchFamily="2" charset="2"/>
              <a:buChar char="q"/>
            </a:pPr>
            <a:endParaRPr lang="en-IN" sz="2000" dirty="0">
              <a:latin typeface="Roboto" panose="02000000000000000000" pitchFamily="2" charset="0"/>
              <a:ea typeface="Roboto" panose="02000000000000000000" pitchFamily="2" charset="0"/>
              <a:cs typeface="Times New Roman" panose="02020603050405020304" pitchFamily="18" charset="0"/>
            </a:endParaRPr>
          </a:p>
        </p:txBody>
      </p:sp>
      <p:pic>
        <p:nvPicPr>
          <p:cNvPr id="10" name="Picture 9">
            <a:extLst>
              <a:ext uri="{FF2B5EF4-FFF2-40B4-BE49-F238E27FC236}">
                <a16:creationId xmlns:a16="http://schemas.microsoft.com/office/drawing/2014/main" xmlns="" id="{171D2DAF-0A0E-54AA-F6A9-92B648F2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pic>
        <p:nvPicPr>
          <p:cNvPr id="12" name="Picture 11">
            <a:extLst>
              <a:ext uri="{FF2B5EF4-FFF2-40B4-BE49-F238E27FC236}">
                <a16:creationId xmlns:a16="http://schemas.microsoft.com/office/drawing/2014/main" xmlns="" id="{AB08C773-5474-2D8D-D54D-549F8511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grpSp>
        <p:nvGrpSpPr>
          <p:cNvPr id="13" name="Group 12">
            <a:extLst>
              <a:ext uri="{FF2B5EF4-FFF2-40B4-BE49-F238E27FC236}">
                <a16:creationId xmlns:a16="http://schemas.microsoft.com/office/drawing/2014/main" xmlns="" id="{C8119053-5E7B-C5CB-CC10-C3B7B417DFA6}"/>
              </a:ext>
            </a:extLst>
          </p:cNvPr>
          <p:cNvGrpSpPr/>
          <p:nvPr/>
        </p:nvGrpSpPr>
        <p:grpSpPr>
          <a:xfrm>
            <a:off x="703702" y="826183"/>
            <a:ext cx="11210772" cy="2600161"/>
            <a:chOff x="703702" y="826183"/>
            <a:chExt cx="11210772" cy="2600161"/>
          </a:xfrm>
        </p:grpSpPr>
        <p:pic>
          <p:nvPicPr>
            <p:cNvPr id="14" name="Picture 13">
              <a:extLst>
                <a:ext uri="{FF2B5EF4-FFF2-40B4-BE49-F238E27FC236}">
                  <a16:creationId xmlns:a16="http://schemas.microsoft.com/office/drawing/2014/main" xmlns="" id="{569C4CF3-0462-4A8B-12B2-5FC12E35B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02" y="1202050"/>
              <a:ext cx="2549861" cy="2224294"/>
            </a:xfrm>
            <a:prstGeom prst="rect">
              <a:avLst/>
            </a:prstGeom>
          </p:spPr>
        </p:pic>
        <p:pic>
          <p:nvPicPr>
            <p:cNvPr id="15" name="Picture 14" descr="logo">
              <a:extLst>
                <a:ext uri="{FF2B5EF4-FFF2-40B4-BE49-F238E27FC236}">
                  <a16:creationId xmlns:a16="http://schemas.microsoft.com/office/drawing/2014/main" xmlns="" id="{49E9E51B-34A4-ED41-E057-C970CEA634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1032" y="826183"/>
              <a:ext cx="5693442" cy="1302421"/>
            </a:xfrm>
            <a:prstGeom prst="rect">
              <a:avLst/>
            </a:prstGeom>
            <a:noFill/>
            <a:ln>
              <a:noFill/>
            </a:ln>
          </p:spPr>
        </p:pic>
        <p:sp>
          <p:nvSpPr>
            <p:cNvPr id="16" name="Rectangle 15">
              <a:extLst>
                <a:ext uri="{FF2B5EF4-FFF2-40B4-BE49-F238E27FC236}">
                  <a16:creationId xmlns:a16="http://schemas.microsoft.com/office/drawing/2014/main" xmlns="" id="{E8287C7C-9504-974A-5990-18FFD3108AC7}"/>
                </a:ext>
              </a:extLst>
            </p:cNvPr>
            <p:cNvSpPr/>
            <p:nvPr/>
          </p:nvSpPr>
          <p:spPr>
            <a:xfrm>
              <a:off x="3098027" y="2257521"/>
              <a:ext cx="8660911" cy="876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4000" b="1" dirty="0">
                  <a:latin typeface="Bahnschrift Light Condensed" panose="020B0502040204020203" pitchFamily="34" charset="0"/>
                </a:rPr>
                <a:t>3</a:t>
              </a:r>
              <a:r>
                <a:rPr lang="en-IN" sz="4000" b="1" baseline="30000" dirty="0">
                  <a:latin typeface="Bahnschrift Light Condensed" panose="020B0502040204020203" pitchFamily="34" charset="0"/>
                </a:rPr>
                <a:t>rd</a:t>
              </a:r>
              <a:r>
                <a:rPr lang="en-IN" sz="4000" b="1" dirty="0">
                  <a:latin typeface="Bahnschrift Light Condensed" panose="020B0502040204020203" pitchFamily="34" charset="0"/>
                </a:rPr>
                <a:t> Annual Conference of Cardio-Diabetic Society </a:t>
              </a:r>
            </a:p>
          </p:txBody>
        </p:sp>
      </p:grpSp>
    </p:spTree>
    <p:extLst>
      <p:ext uri="{BB962C8B-B14F-4D97-AF65-F5344CB8AC3E}">
        <p14:creationId xmlns:p14="http://schemas.microsoft.com/office/powerpoint/2010/main" val="1181552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AB4830F-C77E-5BE2-24F1-A5711E260F3A}"/>
              </a:ext>
            </a:extLst>
          </p:cNvPr>
          <p:cNvSpPr/>
          <p:nvPr/>
        </p:nvSpPr>
        <p:spPr>
          <a:xfrm>
            <a:off x="859261" y="3458558"/>
            <a:ext cx="4329426" cy="72555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dirty="0">
                <a:latin typeface="Cascadia Code SemiBold" panose="020B0609020000020004" pitchFamily="49" charset="0"/>
                <a:ea typeface="Cascadia Code SemiBold" panose="020B0609020000020004" pitchFamily="49" charset="0"/>
                <a:cs typeface="Cascadia Code SemiBold" panose="020B0609020000020004" pitchFamily="49" charset="0"/>
              </a:rPr>
              <a:t>Poster Presentation</a:t>
            </a:r>
          </a:p>
        </p:txBody>
      </p:sp>
      <p:sp>
        <p:nvSpPr>
          <p:cNvPr id="9" name="Rectangle 8">
            <a:extLst>
              <a:ext uri="{FF2B5EF4-FFF2-40B4-BE49-F238E27FC236}">
                <a16:creationId xmlns:a16="http://schemas.microsoft.com/office/drawing/2014/main" xmlns="" id="{18E4A13F-551C-F191-8278-D3905D6DB1A2}"/>
              </a:ext>
            </a:extLst>
          </p:cNvPr>
          <p:cNvSpPr/>
          <p:nvPr/>
        </p:nvSpPr>
        <p:spPr>
          <a:xfrm>
            <a:off x="1005035" y="4030000"/>
            <a:ext cx="7257222" cy="747746"/>
          </a:xfrm>
          <a:prstGeom prst="rect">
            <a:avLst/>
          </a:prstGeom>
          <a:solidFill>
            <a:srgbClr val="002060"/>
          </a:solid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IN" sz="2800" dirty="0">
                <a:solidFill>
                  <a:schemeClr val="bg1"/>
                </a:solidFill>
                <a:latin typeface="Cascadia Code SemiBold" panose="020B0609020000020004" pitchFamily="49" charset="0"/>
                <a:ea typeface="Cascadia Code SemiBold" panose="020B0609020000020004" pitchFamily="49" charset="0"/>
                <a:cs typeface="Cascadia Code SemiBold" panose="020B0609020000020004" pitchFamily="49" charset="0"/>
              </a:rPr>
              <a:t>Rules for the abstract submission</a:t>
            </a:r>
          </a:p>
        </p:txBody>
      </p:sp>
      <p:pic>
        <p:nvPicPr>
          <p:cNvPr id="10" name="Picture 9">
            <a:extLst>
              <a:ext uri="{FF2B5EF4-FFF2-40B4-BE49-F238E27FC236}">
                <a16:creationId xmlns:a16="http://schemas.microsoft.com/office/drawing/2014/main" xmlns="" id="{DB5F3728-AF8A-EDAA-B858-7C93B184F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78966"/>
            <a:ext cx="12192000" cy="1737306"/>
          </a:xfrm>
          <a:prstGeom prst="rect">
            <a:avLst/>
          </a:prstGeom>
        </p:spPr>
      </p:pic>
      <p:pic>
        <p:nvPicPr>
          <p:cNvPr id="11" name="Picture 10">
            <a:extLst>
              <a:ext uri="{FF2B5EF4-FFF2-40B4-BE49-F238E27FC236}">
                <a16:creationId xmlns:a16="http://schemas.microsoft.com/office/drawing/2014/main" xmlns="" id="{08831A8B-9170-F7BC-DF53-6F54A533A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896" y="-260238"/>
            <a:ext cx="12549791" cy="1302422"/>
          </a:xfrm>
          <a:prstGeom prst="rect">
            <a:avLst/>
          </a:prstGeom>
        </p:spPr>
      </p:pic>
      <p:grpSp>
        <p:nvGrpSpPr>
          <p:cNvPr id="12" name="Group 11">
            <a:extLst>
              <a:ext uri="{FF2B5EF4-FFF2-40B4-BE49-F238E27FC236}">
                <a16:creationId xmlns:a16="http://schemas.microsoft.com/office/drawing/2014/main" xmlns="" id="{B628DE25-06A3-2BEC-A93A-4BA77FBFE863}"/>
              </a:ext>
            </a:extLst>
          </p:cNvPr>
          <p:cNvGrpSpPr/>
          <p:nvPr/>
        </p:nvGrpSpPr>
        <p:grpSpPr>
          <a:xfrm>
            <a:off x="703702" y="826183"/>
            <a:ext cx="11210772" cy="2600161"/>
            <a:chOff x="703702" y="826183"/>
            <a:chExt cx="11210772" cy="2600161"/>
          </a:xfrm>
        </p:grpSpPr>
        <p:pic>
          <p:nvPicPr>
            <p:cNvPr id="13" name="Picture 12">
              <a:extLst>
                <a:ext uri="{FF2B5EF4-FFF2-40B4-BE49-F238E27FC236}">
                  <a16:creationId xmlns:a16="http://schemas.microsoft.com/office/drawing/2014/main" xmlns="" id="{228FA2CE-3BFB-D8A1-F44E-1D6ACEE65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02" y="1202050"/>
              <a:ext cx="2549861" cy="2224294"/>
            </a:xfrm>
            <a:prstGeom prst="rect">
              <a:avLst/>
            </a:prstGeom>
          </p:spPr>
        </p:pic>
        <p:pic>
          <p:nvPicPr>
            <p:cNvPr id="14" name="Picture 13" descr="logo">
              <a:extLst>
                <a:ext uri="{FF2B5EF4-FFF2-40B4-BE49-F238E27FC236}">
                  <a16:creationId xmlns:a16="http://schemas.microsoft.com/office/drawing/2014/main" xmlns="" id="{A6F57940-3C3E-E319-FECE-AB2F079F49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1032" y="826183"/>
              <a:ext cx="5693442" cy="1302421"/>
            </a:xfrm>
            <a:prstGeom prst="rect">
              <a:avLst/>
            </a:prstGeom>
            <a:noFill/>
            <a:ln>
              <a:noFill/>
            </a:ln>
          </p:spPr>
        </p:pic>
        <p:sp>
          <p:nvSpPr>
            <p:cNvPr id="15" name="Rectangle 14">
              <a:extLst>
                <a:ext uri="{FF2B5EF4-FFF2-40B4-BE49-F238E27FC236}">
                  <a16:creationId xmlns:a16="http://schemas.microsoft.com/office/drawing/2014/main" xmlns="" id="{59D92486-18AC-9CCB-3DE3-3B06B7414C7F}"/>
                </a:ext>
              </a:extLst>
            </p:cNvPr>
            <p:cNvSpPr/>
            <p:nvPr/>
          </p:nvSpPr>
          <p:spPr>
            <a:xfrm>
              <a:off x="3098027" y="2257521"/>
              <a:ext cx="8660911" cy="8763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4000" b="1" dirty="0">
                  <a:latin typeface="Bahnschrift Light Condensed" panose="020B0502040204020203" pitchFamily="34" charset="0"/>
                </a:rPr>
                <a:t>3</a:t>
              </a:r>
              <a:r>
                <a:rPr lang="en-IN" sz="4000" b="1" baseline="30000" dirty="0">
                  <a:latin typeface="Bahnschrift Light Condensed" panose="020B0502040204020203" pitchFamily="34" charset="0"/>
                </a:rPr>
                <a:t>rd</a:t>
              </a:r>
              <a:r>
                <a:rPr lang="en-IN" sz="4000" b="1" dirty="0">
                  <a:latin typeface="Bahnschrift Light Condensed" panose="020B0502040204020203" pitchFamily="34" charset="0"/>
                </a:rPr>
                <a:t> Annual Conference of Cardio-Diabetic Society </a:t>
              </a:r>
            </a:p>
          </p:txBody>
        </p:sp>
      </p:grpSp>
      <p:sp>
        <p:nvSpPr>
          <p:cNvPr id="16" name="TextBox 15">
            <a:extLst>
              <a:ext uri="{FF2B5EF4-FFF2-40B4-BE49-F238E27FC236}">
                <a16:creationId xmlns:a16="http://schemas.microsoft.com/office/drawing/2014/main" xmlns="" id="{5AE52475-7BC2-89C8-5F12-D0AD52A98801}"/>
              </a:ext>
            </a:extLst>
          </p:cNvPr>
          <p:cNvSpPr txBox="1"/>
          <p:nvPr/>
        </p:nvSpPr>
        <p:spPr>
          <a:xfrm>
            <a:off x="859261" y="4839274"/>
            <a:ext cx="10966174" cy="10248960"/>
          </a:xfrm>
          <a:prstGeom prst="rect">
            <a:avLst/>
          </a:prstGeom>
          <a:noFill/>
        </p:spPr>
        <p:txBody>
          <a:bodyPr wrap="square">
            <a:spAutoFit/>
          </a:bodyPr>
          <a:lstStyle/>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abstract must not exceed 250 words and should be in 12pt Arial font with double spacing.</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title of the abstract must be concise, avoid using abbreviations</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Do not include the personal details (Presenting Author, Co-Author, Institute, or Hospital Name in Abstract).</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Postgraduate students presenting paper need to submit a letter from the Head of the Department.</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Any paper submitted by the Post Graduate student should be certified by His / Her mentor.</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Case study presentation must include Introduction, Aim &amp; Objectives, Background, Case, Conclusion/ Clinical Relevance.</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Case report presentation must include Introduction, Aim &amp; Objectives, Materials &amp; Methods, Results, Conclusion.</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Do not include Images, Graphs or Tables in the abstract.</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first author will be considered as the presenting author.</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One author can present only one poster.</a:t>
            </a:r>
          </a:p>
          <a:p>
            <a:pPr marL="285750" indent="-285750" algn="l">
              <a:buFont typeface="Wingdings" panose="05000000000000000000" pitchFamily="2" charset="2"/>
              <a:buChar char="q"/>
            </a:pPr>
            <a:endParaRPr lang="en-US" sz="2000" b="0" i="0" dirty="0">
              <a:solidFill>
                <a:srgbClr val="000000"/>
              </a:solidFill>
              <a:effectLst/>
              <a:latin typeface="Roboto" panose="02000000000000000000" pitchFamily="2" charset="0"/>
              <a:ea typeface="Roboto" panose="02000000000000000000" pitchFamily="2" charset="0"/>
            </a:endParaRPr>
          </a:p>
          <a:p>
            <a:pPr algn="l"/>
            <a:r>
              <a:rPr lang="en-US" sz="2000" b="1" i="0" dirty="0">
                <a:solidFill>
                  <a:srgbClr val="3EAA3B"/>
                </a:solidFill>
                <a:effectLst/>
                <a:latin typeface="Roboto" panose="02000000000000000000" pitchFamily="2" charset="0"/>
                <a:ea typeface="Roboto" panose="02000000000000000000" pitchFamily="2" charset="0"/>
              </a:rPr>
              <a:t>Last date for submitting the abstract is 30th </a:t>
            </a:r>
            <a:r>
              <a:rPr lang="en-US" sz="2000" b="1" i="0" dirty="0" err="1">
                <a:solidFill>
                  <a:srgbClr val="3EAA3B"/>
                </a:solidFill>
                <a:effectLst/>
                <a:latin typeface="Roboto" panose="02000000000000000000" pitchFamily="2" charset="0"/>
                <a:ea typeface="Roboto" panose="02000000000000000000" pitchFamily="2" charset="0"/>
              </a:rPr>
              <a:t>Septemper</a:t>
            </a:r>
            <a:r>
              <a:rPr lang="en-US" sz="2000" b="1" i="0" dirty="0">
                <a:solidFill>
                  <a:srgbClr val="3EAA3B"/>
                </a:solidFill>
                <a:effectLst/>
                <a:latin typeface="Roboto" panose="02000000000000000000" pitchFamily="2" charset="0"/>
                <a:ea typeface="Roboto" panose="02000000000000000000" pitchFamily="2" charset="0"/>
              </a:rPr>
              <a:t> 2022</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scientific committee reserves the right to accept/reject any paper without assigning any reason thereof.</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Conference registration is mandatory to present Free Paper / Poster.</a:t>
            </a:r>
          </a:p>
          <a:p>
            <a:pPr marL="285750" indent="-285750" algn="l">
              <a:buFont typeface="Wingdings" panose="05000000000000000000" pitchFamily="2" charset="2"/>
              <a:buChar char="q"/>
            </a:pPr>
            <a:r>
              <a:rPr lang="en-US" sz="2000" b="0" i="0" dirty="0">
                <a:solidFill>
                  <a:srgbClr val="000000"/>
                </a:solidFill>
                <a:effectLst/>
                <a:latin typeface="Roboto" panose="02000000000000000000" pitchFamily="2" charset="0"/>
                <a:ea typeface="Roboto" panose="02000000000000000000" pitchFamily="2" charset="0"/>
              </a:rPr>
              <a:t>The poster should be self-explanatory. Text should be brief and well organized.</a:t>
            </a:r>
          </a:p>
          <a:p>
            <a:pPr algn="l"/>
            <a:endParaRPr lang="en-US" sz="2000" b="1" i="0" dirty="0">
              <a:solidFill>
                <a:srgbClr val="000000"/>
              </a:solidFill>
              <a:effectLst/>
              <a:latin typeface="Roboto" panose="02000000000000000000" pitchFamily="2" charset="0"/>
              <a:ea typeface="Roboto" panose="02000000000000000000" pitchFamily="2" charset="0"/>
            </a:endParaRPr>
          </a:p>
          <a:p>
            <a:pPr algn="l"/>
            <a:r>
              <a:rPr lang="en-US" sz="2000" b="1" i="0" dirty="0">
                <a:solidFill>
                  <a:srgbClr val="000000"/>
                </a:solidFill>
                <a:effectLst/>
                <a:latin typeface="Roboto" panose="02000000000000000000" pitchFamily="2" charset="0"/>
                <a:ea typeface="Roboto" panose="02000000000000000000" pitchFamily="2" charset="0"/>
              </a:rPr>
              <a:t>NOTE:</a:t>
            </a:r>
            <a:r>
              <a:rPr lang="en-US" sz="2000" b="0" i="0" dirty="0">
                <a:solidFill>
                  <a:srgbClr val="000000"/>
                </a:solidFill>
                <a:effectLst/>
                <a:latin typeface="Roboto" panose="02000000000000000000" pitchFamily="2" charset="0"/>
                <a:ea typeface="Roboto" panose="02000000000000000000" pitchFamily="2" charset="0"/>
              </a:rPr>
              <a:t> The Committee reserves the right to: Select posters relevant to the scientific program. Decide on the final form of presentation (Oral or Poster)</a:t>
            </a:r>
          </a:p>
          <a:p>
            <a:pPr algn="l"/>
            <a:endParaRPr lang="en-US" sz="2000" b="1" i="0" dirty="0">
              <a:solidFill>
                <a:srgbClr val="3EAA3B"/>
              </a:solidFill>
              <a:effectLst/>
              <a:latin typeface="Roboto" panose="02000000000000000000" pitchFamily="2" charset="0"/>
              <a:ea typeface="Roboto" panose="02000000000000000000" pitchFamily="2" charset="0"/>
            </a:endParaRPr>
          </a:p>
          <a:p>
            <a:pPr algn="l"/>
            <a:r>
              <a:rPr lang="en-US" sz="2000" b="1" i="0" dirty="0" err="1">
                <a:solidFill>
                  <a:srgbClr val="3EAA3B"/>
                </a:solidFill>
                <a:effectLst/>
                <a:latin typeface="Roboto" panose="02000000000000000000" pitchFamily="2" charset="0"/>
                <a:ea typeface="Roboto" panose="02000000000000000000" pitchFamily="2" charset="0"/>
              </a:rPr>
              <a:t>Colour</a:t>
            </a:r>
            <a:r>
              <a:rPr lang="en-US" sz="2000" b="1" i="0" dirty="0">
                <a:solidFill>
                  <a:srgbClr val="3EAA3B"/>
                </a:solidFill>
                <a:effectLst/>
                <a:latin typeface="Roboto" panose="02000000000000000000" pitchFamily="2" charset="0"/>
                <a:ea typeface="Roboto" panose="02000000000000000000" pitchFamily="2" charset="0"/>
              </a:rPr>
              <a:t> Suggestions:</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When using light backgrounds (white, yellow, light blue) we suggest using dark fonts (black, navy blue, dark green).</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When using dark backgrounds (blue, purple) we suggest using light fonts (white, yellow, cyan).</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Avoid using red or green in any fonts or backgrounds as they are </a:t>
            </a:r>
            <a:r>
              <a:rPr lang="en-US" sz="2000" b="0" i="0" dirty="0" err="1">
                <a:solidFill>
                  <a:srgbClr val="000000"/>
                </a:solidFill>
                <a:effectLst/>
                <a:latin typeface="Roboto" panose="02000000000000000000" pitchFamily="2" charset="0"/>
                <a:ea typeface="Roboto" panose="02000000000000000000" pitchFamily="2" charset="0"/>
              </a:rPr>
              <a:t>colours</a:t>
            </a:r>
            <a:r>
              <a:rPr lang="en-US" sz="2000" b="0" i="0" dirty="0">
                <a:solidFill>
                  <a:srgbClr val="000000"/>
                </a:solidFill>
                <a:effectLst/>
                <a:latin typeface="Roboto" panose="02000000000000000000" pitchFamily="2" charset="0"/>
                <a:ea typeface="Roboto" panose="02000000000000000000" pitchFamily="2" charset="0"/>
              </a:rPr>
              <a:t> that are difficult to read.</a:t>
            </a:r>
          </a:p>
          <a:p>
            <a:pPr algn="l">
              <a:buFont typeface="Arial" panose="020B0604020202020204" pitchFamily="34" charset="0"/>
              <a:buChar char="•"/>
            </a:pPr>
            <a:r>
              <a:rPr lang="en-US" sz="2000" b="0" i="0" dirty="0">
                <a:solidFill>
                  <a:srgbClr val="000000"/>
                </a:solidFill>
                <a:effectLst/>
                <a:latin typeface="Roboto" panose="02000000000000000000" pitchFamily="2" charset="0"/>
                <a:ea typeface="Roboto" panose="02000000000000000000" pitchFamily="2" charset="0"/>
              </a:rPr>
              <a:t>Illustrations/images/photographs used in the poster should be enlarged enough to show relevant details.</a:t>
            </a:r>
          </a:p>
        </p:txBody>
      </p:sp>
    </p:spTree>
    <p:extLst>
      <p:ext uri="{BB962C8B-B14F-4D97-AF65-F5344CB8AC3E}">
        <p14:creationId xmlns:p14="http://schemas.microsoft.com/office/powerpoint/2010/main" val="2263841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470</TotalTime>
  <Words>1119</Words>
  <Application>Microsoft Office PowerPoint</Application>
  <PresentationFormat>Custom</PresentationFormat>
  <Paragraphs>175</Paragraphs>
  <Slides>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Arial</vt:lpstr>
      <vt:lpstr>Bahnschrift Light Condensed</vt:lpstr>
      <vt:lpstr>Bahnschrift SemiBold</vt:lpstr>
      <vt:lpstr>Bodoni MT</vt:lpstr>
      <vt:lpstr>Calibri</vt:lpstr>
      <vt:lpstr>Calibri Light</vt:lpstr>
      <vt:lpstr>Cascadia Code SemiBold</vt:lpstr>
      <vt:lpstr>Cookie</vt:lpstr>
      <vt:lpstr>DengXian Light</vt:lpstr>
      <vt:lpstr>Franklin Gothic Medium</vt:lpstr>
      <vt:lpstr>Lucida Calligraphy</vt:lpstr>
      <vt:lpstr>Open Sans</vt:lpstr>
      <vt:lpstr>Roboto</vt:lpstr>
      <vt:lpstr>Times New Roman</vt:lpstr>
      <vt:lpstr>Wingdings</vt:lpstr>
      <vt:lpstr>Office Theme</vt:lpstr>
      <vt:lpstr>PowerPoint Presentation</vt:lpstr>
      <vt:lpstr>PowerPoint Presentation</vt:lpstr>
      <vt:lpstr>PowerPoint Presentation</vt:lpstr>
      <vt:lpstr>PowerPoint Presentation</vt:lpstr>
      <vt:lpstr>About Gorakhpur</vt:lpstr>
      <vt:lpstr>Gorakhpur Nearby Attractions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venkatesh u</dc:creator>
  <cp:lastModifiedBy>ACER</cp:lastModifiedBy>
  <cp:revision>14</cp:revision>
  <dcterms:created xsi:type="dcterms:W3CDTF">2022-07-15T09:50:49Z</dcterms:created>
  <dcterms:modified xsi:type="dcterms:W3CDTF">2022-09-27T10:51:31Z</dcterms:modified>
</cp:coreProperties>
</file>